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50" r:id="rId1"/>
    <p:sldMasterId id="2147483678" r:id="rId2"/>
  </p:sldMasterIdLst>
  <p:notesMasterIdLst>
    <p:notesMasterId r:id="rId31"/>
  </p:notesMasterIdLst>
  <p:sldIdLst>
    <p:sldId id="256" r:id="rId3"/>
    <p:sldId id="325" r:id="rId4"/>
    <p:sldId id="372" r:id="rId5"/>
    <p:sldId id="373" r:id="rId6"/>
    <p:sldId id="383" r:id="rId7"/>
    <p:sldId id="384" r:id="rId8"/>
    <p:sldId id="385" r:id="rId9"/>
    <p:sldId id="386" r:id="rId10"/>
    <p:sldId id="395" r:id="rId11"/>
    <p:sldId id="399" r:id="rId12"/>
    <p:sldId id="387" r:id="rId13"/>
    <p:sldId id="389" r:id="rId14"/>
    <p:sldId id="388" r:id="rId15"/>
    <p:sldId id="390" r:id="rId16"/>
    <p:sldId id="396" r:id="rId17"/>
    <p:sldId id="397" r:id="rId18"/>
    <p:sldId id="394" r:id="rId19"/>
    <p:sldId id="391" r:id="rId20"/>
    <p:sldId id="398" r:id="rId21"/>
    <p:sldId id="393" r:id="rId22"/>
    <p:sldId id="392" r:id="rId23"/>
    <p:sldId id="380" r:id="rId24"/>
    <p:sldId id="382" r:id="rId25"/>
    <p:sldId id="299" r:id="rId26"/>
    <p:sldId id="357" r:id="rId27"/>
    <p:sldId id="358" r:id="rId28"/>
    <p:sldId id="359" r:id="rId29"/>
    <p:sldId id="338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00"/>
    <a:srgbClr val="CCCCFF"/>
    <a:srgbClr val="993366"/>
    <a:srgbClr val="CC99FF"/>
    <a:srgbClr val="FF6699"/>
    <a:srgbClr val="0099FF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232" autoAdjust="0"/>
    <p:restoredTop sz="82957" autoAdjust="0"/>
  </p:normalViewPr>
  <p:slideViewPr>
    <p:cSldViewPr>
      <p:cViewPr varScale="1">
        <p:scale>
          <a:sx n="80" d="100"/>
          <a:sy n="80" d="100"/>
        </p:scale>
        <p:origin x="-82" y="-1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6485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ami\Documents\PhD\Data%20&amp;%20analysis\Emotional%20support%20survey\Emotional%20support%20survey%20100419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AU"/>
  <c:style val="10"/>
  <c:chart>
    <c:title>
      <c:tx>
        <c:rich>
          <a:bodyPr/>
          <a:lstStyle/>
          <a:p>
            <a:pPr>
              <a:defRPr sz="1000"/>
            </a:pPr>
            <a:r>
              <a:rPr lang="en-AU" sz="1000"/>
              <a:t>n = 25</a:t>
            </a:r>
          </a:p>
        </c:rich>
      </c:tx>
      <c:layout>
        <c:manualLayout>
          <c:xMode val="edge"/>
          <c:yMode val="edge"/>
          <c:x val="0.87523600174978133"/>
          <c:y val="0.90217391304348848"/>
        </c:manualLayout>
      </c:layout>
      <c:overlay val="1"/>
    </c:title>
    <c:plotArea>
      <c:layout>
        <c:manualLayout>
          <c:layoutTarget val="inner"/>
          <c:xMode val="edge"/>
          <c:yMode val="edge"/>
          <c:x val="0.10232688083646969"/>
          <c:y val="4.0914535784446836E-2"/>
          <c:w val="0.65184924906700015"/>
          <c:h val="0.44292610599364857"/>
        </c:manualLayout>
      </c:layout>
      <c:barChart>
        <c:barDir val="col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very important</c:v>
                </c:pt>
              </c:strCache>
            </c:strRef>
          </c:tx>
          <c:cat>
            <c:strRef>
              <c:f>Sheet1!$A$2:$A$11</c:f>
              <c:strCache>
                <c:ptCount val="10"/>
                <c:pt idx="0">
                  <c:v>being able to locate close family members</c:v>
                </c:pt>
                <c:pt idx="1">
                  <c:v>being able to contact friends</c:v>
                </c:pt>
                <c:pt idx="2">
                  <c:v>interactions with people for work purposes</c:v>
                </c:pt>
                <c:pt idx="3">
                  <c:v>coordination of family related activities</c:v>
                </c:pt>
                <c:pt idx="4">
                  <c:v>coordination of activities with friends</c:v>
                </c:pt>
                <c:pt idx="5">
                  <c:v>sustaining family relationships</c:v>
                </c:pt>
                <c:pt idx="6">
                  <c:v>building and maintaining friendships</c:v>
                </c:pt>
                <c:pt idx="7">
                  <c:v>getting emotional support</c:v>
                </c:pt>
                <c:pt idx="8">
                  <c:v>reinforcing self confidence</c:v>
                </c:pt>
                <c:pt idx="9">
                  <c:v>work through personal feelings</c:v>
                </c:pt>
              </c:strCache>
            </c:strRef>
          </c:cat>
          <c:val>
            <c:numRef>
              <c:f>Sheet1!$B$2:$B$11</c:f>
              <c:numCache>
                <c:formatCode>0%</c:formatCode>
                <c:ptCount val="10"/>
                <c:pt idx="0">
                  <c:v>0.5</c:v>
                </c:pt>
                <c:pt idx="1">
                  <c:v>8.0000000000000071E-2</c:v>
                </c:pt>
                <c:pt idx="2">
                  <c:v>0.18000000000000024</c:v>
                </c:pt>
                <c:pt idx="3">
                  <c:v>9.0000000000000052E-2</c:v>
                </c:pt>
                <c:pt idx="4">
                  <c:v>8.0000000000000071E-2</c:v>
                </c:pt>
                <c:pt idx="5" formatCode="General">
                  <c:v>0</c:v>
                </c:pt>
                <c:pt idx="6">
                  <c:v>0</c:v>
                </c:pt>
                <c:pt idx="7">
                  <c:v>8.0000000000000071E-2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important</c:v>
                </c:pt>
              </c:strCache>
            </c:strRef>
          </c:tx>
          <c:cat>
            <c:strRef>
              <c:f>Sheet1!$A$2:$A$11</c:f>
              <c:strCache>
                <c:ptCount val="10"/>
                <c:pt idx="0">
                  <c:v>being able to locate close family members</c:v>
                </c:pt>
                <c:pt idx="1">
                  <c:v>being able to contact friends</c:v>
                </c:pt>
                <c:pt idx="2">
                  <c:v>interactions with people for work purposes</c:v>
                </c:pt>
                <c:pt idx="3">
                  <c:v>coordination of family related activities</c:v>
                </c:pt>
                <c:pt idx="4">
                  <c:v>coordination of activities with friends</c:v>
                </c:pt>
                <c:pt idx="5">
                  <c:v>sustaining family relationships</c:v>
                </c:pt>
                <c:pt idx="6">
                  <c:v>building and maintaining friendships</c:v>
                </c:pt>
                <c:pt idx="7">
                  <c:v>getting emotional support</c:v>
                </c:pt>
                <c:pt idx="8">
                  <c:v>reinforcing self confidence</c:v>
                </c:pt>
                <c:pt idx="9">
                  <c:v>work through personal feelings</c:v>
                </c:pt>
              </c:strCache>
            </c:strRef>
          </c:cat>
          <c:val>
            <c:numRef>
              <c:f>Sheet1!$C$2:$C$11</c:f>
              <c:numCache>
                <c:formatCode>0%</c:formatCode>
                <c:ptCount val="10"/>
                <c:pt idx="0">
                  <c:v>0.42000000000000032</c:v>
                </c:pt>
                <c:pt idx="1">
                  <c:v>0.67000000000000248</c:v>
                </c:pt>
                <c:pt idx="2">
                  <c:v>0.36000000000000032</c:v>
                </c:pt>
                <c:pt idx="3">
                  <c:v>0.45500000000000002</c:v>
                </c:pt>
                <c:pt idx="4">
                  <c:v>0.5</c:v>
                </c:pt>
                <c:pt idx="5">
                  <c:v>0.42000000000000032</c:v>
                </c:pt>
                <c:pt idx="6">
                  <c:v>0.33000000000000124</c:v>
                </c:pt>
                <c:pt idx="7">
                  <c:v>8.0000000000000071E-2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not so important</c:v>
                </c:pt>
              </c:strCache>
            </c:strRef>
          </c:tx>
          <c:spPr>
            <a:solidFill>
              <a:schemeClr val="tx2"/>
            </a:solidFill>
          </c:spPr>
          <c:cat>
            <c:strRef>
              <c:f>Sheet1!$A$2:$A$11</c:f>
              <c:strCache>
                <c:ptCount val="10"/>
                <c:pt idx="0">
                  <c:v>being able to locate close family members</c:v>
                </c:pt>
                <c:pt idx="1">
                  <c:v>being able to contact friends</c:v>
                </c:pt>
                <c:pt idx="2">
                  <c:v>interactions with people for work purposes</c:v>
                </c:pt>
                <c:pt idx="3">
                  <c:v>coordination of family related activities</c:v>
                </c:pt>
                <c:pt idx="4">
                  <c:v>coordination of activities with friends</c:v>
                </c:pt>
                <c:pt idx="5">
                  <c:v>sustaining family relationships</c:v>
                </c:pt>
                <c:pt idx="6">
                  <c:v>building and maintaining friendships</c:v>
                </c:pt>
                <c:pt idx="7">
                  <c:v>getting emotional support</c:v>
                </c:pt>
                <c:pt idx="8">
                  <c:v>reinforcing self confidence</c:v>
                </c:pt>
                <c:pt idx="9">
                  <c:v>work through personal feelings</c:v>
                </c:pt>
              </c:strCache>
            </c:strRef>
          </c:cat>
          <c:val>
            <c:numRef>
              <c:f>Sheet1!$D$2:$D$11</c:f>
              <c:numCache>
                <c:formatCode>0%</c:formatCode>
                <c:ptCount val="10"/>
                <c:pt idx="0" formatCode="General">
                  <c:v>0</c:v>
                </c:pt>
                <c:pt idx="1">
                  <c:v>0.17</c:v>
                </c:pt>
                <c:pt idx="2">
                  <c:v>0.27</c:v>
                </c:pt>
                <c:pt idx="3">
                  <c:v>0.18000000000000024</c:v>
                </c:pt>
                <c:pt idx="4">
                  <c:v>0.17</c:v>
                </c:pt>
                <c:pt idx="5">
                  <c:v>0.17</c:v>
                </c:pt>
                <c:pt idx="6">
                  <c:v>0.25</c:v>
                </c:pt>
                <c:pt idx="7">
                  <c:v>0.17</c:v>
                </c:pt>
                <c:pt idx="8">
                  <c:v>0.17</c:v>
                </c:pt>
                <c:pt idx="9">
                  <c:v>0.17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not important at all</c:v>
                </c:pt>
              </c:strCache>
            </c:strRef>
          </c:tx>
          <c:spPr>
            <a:solidFill>
              <a:schemeClr val="bg2"/>
            </a:solidFill>
          </c:spPr>
          <c:cat>
            <c:strRef>
              <c:f>Sheet1!$A$2:$A$11</c:f>
              <c:strCache>
                <c:ptCount val="10"/>
                <c:pt idx="0">
                  <c:v>being able to locate close family members</c:v>
                </c:pt>
                <c:pt idx="1">
                  <c:v>being able to contact friends</c:v>
                </c:pt>
                <c:pt idx="2">
                  <c:v>interactions with people for work purposes</c:v>
                </c:pt>
                <c:pt idx="3">
                  <c:v>coordination of family related activities</c:v>
                </c:pt>
                <c:pt idx="4">
                  <c:v>coordination of activities with friends</c:v>
                </c:pt>
                <c:pt idx="5">
                  <c:v>sustaining family relationships</c:v>
                </c:pt>
                <c:pt idx="6">
                  <c:v>building and maintaining friendships</c:v>
                </c:pt>
                <c:pt idx="7">
                  <c:v>getting emotional support</c:v>
                </c:pt>
                <c:pt idx="8">
                  <c:v>reinforcing self confidence</c:v>
                </c:pt>
                <c:pt idx="9">
                  <c:v>work through personal feelings</c:v>
                </c:pt>
              </c:strCache>
            </c:strRef>
          </c:cat>
          <c:val>
            <c:numRef>
              <c:f>Sheet1!$E$2:$E$11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 formatCode="0%">
                  <c:v>0.18000000000000024</c:v>
                </c:pt>
                <c:pt idx="4" formatCode="0%">
                  <c:v>0.25</c:v>
                </c:pt>
                <c:pt idx="5" formatCode="0%">
                  <c:v>0.33000000000000124</c:v>
                </c:pt>
                <c:pt idx="6" formatCode="0%">
                  <c:v>0.33000000000000124</c:v>
                </c:pt>
                <c:pt idx="7" formatCode="0%">
                  <c:v>0.5</c:v>
                </c:pt>
                <c:pt idx="8" formatCode="0%">
                  <c:v>0.67000000000000248</c:v>
                </c:pt>
                <c:pt idx="9" formatCode="0%">
                  <c:v>0.67000000000000248</c:v>
                </c:pt>
              </c:numCache>
            </c:numRef>
          </c:val>
        </c:ser>
        <c:overlap val="100"/>
        <c:axId val="81022336"/>
        <c:axId val="81032320"/>
      </c:barChart>
      <c:catAx>
        <c:axId val="81022336"/>
        <c:scaling>
          <c:orientation val="minMax"/>
        </c:scaling>
        <c:axPos val="b"/>
        <c:tickLblPos val="nextTo"/>
        <c:txPr>
          <a:bodyPr rot="-3600000" vert="horz"/>
          <a:lstStyle/>
          <a:p>
            <a:pPr>
              <a:defRPr sz="1100"/>
            </a:pPr>
            <a:endParaRPr lang="en-US"/>
          </a:p>
        </c:txPr>
        <c:crossAx val="81032320"/>
        <c:crosses val="autoZero"/>
        <c:auto val="1"/>
        <c:lblAlgn val="ctr"/>
        <c:lblOffset val="100"/>
      </c:catAx>
      <c:valAx>
        <c:axId val="81032320"/>
        <c:scaling>
          <c:orientation val="minMax"/>
        </c:scaling>
        <c:axPos val="l"/>
        <c:majorGridlines/>
        <c:numFmt formatCode="0%" sourceLinked="1"/>
        <c:tickLblPos val="nextTo"/>
        <c:crossAx val="810223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334574604167262"/>
          <c:y val="8.2155840539579972E-2"/>
          <c:w val="0.20541213034291658"/>
          <c:h val="0.41041829230806293"/>
        </c:manualLayout>
      </c:layout>
      <c:txPr>
        <a:bodyPr/>
        <a:lstStyle/>
        <a:p>
          <a:pPr>
            <a:defRPr sz="900"/>
          </a:pPr>
          <a:endParaRPr lang="en-US"/>
        </a:p>
      </c:txPr>
    </c:legend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532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  <a:endParaRPr lang="en-US" smtClean="0"/>
          </a:p>
          <a:p>
            <a:pPr lvl="1"/>
            <a:r>
              <a:rPr lang="he-IL" smtClean="0"/>
              <a:t>רמה שנייה</a:t>
            </a:r>
            <a:endParaRPr lang="en-US" smtClean="0"/>
          </a:p>
          <a:p>
            <a:pPr lvl="2"/>
            <a:r>
              <a:rPr lang="he-IL" smtClean="0"/>
              <a:t>רמה שלישית</a:t>
            </a:r>
            <a:endParaRPr lang="en-US" smtClean="0"/>
          </a:p>
          <a:p>
            <a:pPr lvl="3"/>
            <a:r>
              <a:rPr lang="he-IL" smtClean="0"/>
              <a:t>רמה רביעית</a:t>
            </a:r>
            <a:endParaRPr lang="en-US" smtClean="0"/>
          </a:p>
          <a:p>
            <a:pPr lvl="4"/>
            <a:r>
              <a:rPr lang="he-IL" smtClean="0"/>
              <a:t>רמה חמישית</a:t>
            </a:r>
            <a:endParaRPr lang="en-US" smtClean="0"/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4DD1F296-F9E3-4FDF-9DEE-4080005701C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45D0BB-30D0-4AF4-9899-ED7C0CE97C30}" type="slidenum">
              <a:rPr lang="en-US"/>
              <a:pPr/>
              <a:t>28</a:t>
            </a:fld>
            <a:endParaRPr lang="en-US"/>
          </a:p>
        </p:txBody>
      </p:sp>
      <p:sp>
        <p:nvSpPr>
          <p:cNvPr id="177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Reports and datasets of two national surveys concerning the proposed study key interests have been accessed: </a:t>
            </a:r>
            <a:r>
              <a:rPr lang="en-AU"/>
              <a:t>The Australian Bureau of Statistics 2006 General Social Survey (via QUT agreement with ABS) and the 2007 </a:t>
            </a:r>
            <a:r>
              <a:rPr lang="en-US"/>
              <a:t>Australian mobile phone lifestyle index (via the CCI Creative Industries Statistics repository).</a:t>
            </a:r>
            <a:endParaRPr lang="en-AU"/>
          </a:p>
          <a:p>
            <a:r>
              <a:rPr lang="en-AU"/>
              <a:t>Survey findings directly relate to the research objectives regarding Australians’ social networks, methods of communication and mobile phone usage profile. </a:t>
            </a:r>
            <a:r>
              <a:rPr lang="en-US"/>
              <a:t>Data drawn from these sources is expected to provide information about general Australian socio</a:t>
            </a:r>
            <a:r>
              <a:rPr lang="en-AU"/>
              <a:t>demographic characteristics, information technology usage, family and community involvement, social network structures, mobile phone usage-and-attitudes. </a:t>
            </a:r>
            <a:r>
              <a:rPr lang="en-US"/>
              <a:t>Analysis of these datasets will provide a general content and points of comparison with the proposed case study.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whm_pg1NEW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469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819400"/>
            <a:ext cx="7772400" cy="2057400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he-IL"/>
              <a:t>לחץ כדי לערוך סגנון כותרת של תבנית בסיס</a:t>
            </a:r>
            <a:endParaRPr lang="en-US"/>
          </a:p>
        </p:txBody>
      </p:sp>
      <p:sp>
        <p:nvSpPr>
          <p:cNvPr id="11469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3810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r>
              <a:rPr lang="he-IL"/>
              <a:t>לחץ כדי לערוך סגנון כותרת משנה של תבנית בסיס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4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4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1" grpId="0" autoUpdateAnimBg="0"/>
      <p:bldP spid="114692" grpId="0" build="p" autoUpdateAnimBg="0" advAuto="0">
        <p:tmplLst>
          <p:tmpl lvl="1">
            <p:tnLst>
              <p:par>
                <p:cTn presetID="9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46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1469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F1D3F3-FEA9-4E58-8E1F-17D43A3841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4E90D0-5A01-4B7A-8600-E1E0779CE02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r>
              <a:rPr lang="he-IL"/>
              <a:t>לחץ כדי לערוך סגנון כותרת של תבנית בסיס</a:t>
            </a:r>
            <a:endParaRPr lang="en-US"/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he-IL"/>
              <a:t>לחץ כדי לערוך סגנון כותרת משנה של תבנית בסיס</a:t>
            </a:r>
            <a:endParaRPr lang="en-US"/>
          </a:p>
        </p:txBody>
      </p:sp>
      <p:sp>
        <p:nvSpPr>
          <p:cNvPr id="15155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5155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5155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947B074-83C6-4D94-8D5D-DB86BDB33D1D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151559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151560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51561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51562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A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4" grpId="0" autoUpdateAnimBg="0"/>
      <p:bldP spid="151555" grpId="0" build="p" autoUpdateAnimBg="0" advAuto="0">
        <p:tmplLst>
          <p:tmpl lvl="1">
            <p:tnLst>
              <p:par>
                <p:cTn presetID="9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15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5155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67AACB-8087-4084-9472-91B905E7D7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98DAFB-593A-4F44-8D8B-C055F69402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7CFDBD-7DC6-4426-ACED-C5A10E6E81E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9EF631-6680-43CB-A08E-0BA052E624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4F8B34-445B-4367-AC0B-A087D09690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AC0B1D-EF01-44A1-B630-51A272E03A4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205736-5C18-481B-8454-9927C06C0EA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49136F-D74A-476D-BF30-81FCCB8952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0C36EC-2FFB-4228-8EA5-5E70B317EB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8BDADA-5F88-4138-B20A-354762D95B8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B134B-6BA2-4490-8E06-15211FB46C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3902145F-AC6F-40DD-9B7E-1ED82F1B17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816109-5C37-41A4-AD11-1244F2FDD19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D853ED-2243-4D21-9A13-3137A2A771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80D31D-EC13-418A-AAFF-B187FA4682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EE2500-986D-420C-B5EC-63E41F8077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91EA6F-B356-4C9E-9DFC-75CD4FF01E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449108-1D01-456A-AB94-AEB6E127E5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D29A8F-B3C5-4FB3-A138-DDDCFF0C4C7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 descr="whm_pg2NEW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366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6781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he-IL" smtClean="0"/>
              <a:t>לחץ כדי לערוך סגנון כותרת של תבנית בסיס</a:t>
            </a:r>
            <a:endParaRPr lang="en-US" smtClean="0"/>
          </a:p>
        </p:txBody>
      </p:sp>
      <p:sp>
        <p:nvSpPr>
          <p:cNvPr id="11366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229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  <a:endParaRPr lang="en-US" smtClean="0"/>
          </a:p>
          <a:p>
            <a:pPr lvl="1"/>
            <a:r>
              <a:rPr lang="he-IL" smtClean="0"/>
              <a:t>רמה שנייה</a:t>
            </a:r>
            <a:endParaRPr lang="en-US" smtClean="0"/>
          </a:p>
          <a:p>
            <a:pPr lvl="2"/>
            <a:r>
              <a:rPr lang="he-IL" smtClean="0"/>
              <a:t>רמה שלישית</a:t>
            </a:r>
            <a:endParaRPr lang="en-US" smtClean="0"/>
          </a:p>
          <a:p>
            <a:pPr lvl="3"/>
            <a:r>
              <a:rPr lang="he-IL" smtClean="0"/>
              <a:t>רמה רביעית</a:t>
            </a:r>
            <a:endParaRPr lang="en-US" smtClean="0"/>
          </a:p>
          <a:p>
            <a:pPr lvl="4"/>
            <a:r>
              <a:rPr lang="he-IL" smtClean="0"/>
              <a:t>רמה חמישית</a:t>
            </a:r>
            <a:endParaRPr lang="en-US" smtClean="0"/>
          </a:p>
        </p:txBody>
      </p:sp>
      <p:sp>
        <p:nvSpPr>
          <p:cNvPr id="11366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4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1367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4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1367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400">
                <a:latin typeface="Times New Roman" pitchFamily="18" charset="0"/>
              </a:defRPr>
            </a:lvl1pPr>
          </a:lstStyle>
          <a:p>
            <a:fld id="{EFA71ACD-70C9-495E-AC2B-C83D2FFDE02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ill Sans MT" pitchFamily="34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ill Sans MT" pitchFamily="34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ill Sans MT" pitchFamily="34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ill Sans MT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ill Sans MT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ill Sans MT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ill Sans MT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ill Sans MT" pitchFamily="34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600">
          <a:solidFill>
            <a:srgbClr val="000000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he-IL" smtClean="0"/>
              <a:t>לחץ כדי לערוך סגנון כותרת של תבנית בסיס</a:t>
            </a:r>
            <a:endParaRPr lang="en-US" smtClean="0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  <a:endParaRPr lang="en-US" smtClean="0"/>
          </a:p>
          <a:p>
            <a:pPr lvl="1"/>
            <a:r>
              <a:rPr lang="he-IL" smtClean="0"/>
              <a:t>רמה שנייה</a:t>
            </a:r>
            <a:endParaRPr lang="en-US" smtClean="0"/>
          </a:p>
          <a:p>
            <a:pPr lvl="2"/>
            <a:r>
              <a:rPr lang="he-IL" smtClean="0"/>
              <a:t>רמה שלישית</a:t>
            </a:r>
            <a:endParaRPr lang="en-US" smtClean="0"/>
          </a:p>
          <a:p>
            <a:pPr lvl="3"/>
            <a:r>
              <a:rPr lang="he-IL" smtClean="0"/>
              <a:t>רמה רביעית</a:t>
            </a:r>
            <a:endParaRPr lang="en-US" smtClean="0"/>
          </a:p>
          <a:p>
            <a:pPr lvl="4"/>
            <a:r>
              <a:rPr lang="he-IL" smtClean="0"/>
              <a:t>רמה חמישית</a:t>
            </a:r>
            <a:endParaRPr lang="en-US" smtClean="0"/>
          </a:p>
        </p:txBody>
      </p:sp>
      <p:sp>
        <p:nvSpPr>
          <p:cNvPr id="1505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505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505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fld id="{8C97361A-0C9B-4621-97E6-5BF2B03108A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0535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AU" sz="2400">
              <a:latin typeface="Times New Roman" pitchFamily="18" charset="0"/>
            </a:endParaRPr>
          </a:p>
        </p:txBody>
      </p:sp>
      <p:sp>
        <p:nvSpPr>
          <p:cNvPr id="150536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150537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AU" sz="2400">
              <a:latin typeface="Times New Roman" pitchFamily="18" charset="0"/>
            </a:endParaRPr>
          </a:p>
        </p:txBody>
      </p:sp>
      <p:sp>
        <p:nvSpPr>
          <p:cNvPr id="150538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AU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domain.com.au/ore/Gallery/Photo.aspx?adid=2005302890&amp;pic=1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png"/><Relationship Id="rId5" Type="http://schemas.openxmlformats.org/officeDocument/2006/relationships/slide" Target="slide4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png"/><Relationship Id="rId4" Type="http://schemas.openxmlformats.org/officeDocument/2006/relationships/slide" Target="slide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" Target="slide23.xml"/><Relationship Id="rId7" Type="http://schemas.openxmlformats.org/officeDocument/2006/relationships/slide" Target="slide28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404813"/>
            <a:ext cx="7772400" cy="2057400"/>
          </a:xfrm>
        </p:spPr>
        <p:txBody>
          <a:bodyPr/>
          <a:lstStyle/>
          <a:p>
            <a:r>
              <a:rPr lang="en-AU" sz="4300" b="1" dirty="0" smtClean="0"/>
              <a:t>Out of touch? </a:t>
            </a:r>
            <a:br>
              <a:rPr lang="en-AU" sz="4300" b="1" dirty="0" smtClean="0"/>
            </a:br>
            <a:r>
              <a:rPr lang="en-AU" sz="4300" b="1" dirty="0" smtClean="0"/>
              <a:t>On the lack of emotional support over the mobile phone</a:t>
            </a:r>
            <a:endParaRPr lang="en-AU" sz="4300" b="1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71736" y="3143248"/>
            <a:ext cx="3889375" cy="1944687"/>
          </a:xfrm>
        </p:spPr>
        <p:txBody>
          <a:bodyPr/>
          <a:lstStyle/>
          <a:p>
            <a:r>
              <a:rPr lang="en-US" dirty="0">
                <a:latin typeface="Garamond" pitchFamily="18" charset="0"/>
              </a:rPr>
              <a:t>Orit Ben-Harush</a:t>
            </a:r>
          </a:p>
          <a:p>
            <a:r>
              <a:rPr lang="en-US" dirty="0">
                <a:latin typeface="Garamond" pitchFamily="18" charset="0"/>
              </a:rPr>
              <a:t>QUT</a:t>
            </a:r>
          </a:p>
          <a:p>
            <a:r>
              <a:rPr lang="en-US" dirty="0" smtClean="0">
                <a:latin typeface="Garamond" pitchFamily="18" charset="0"/>
              </a:rPr>
              <a:t>21-22 June, 2010</a:t>
            </a:r>
            <a:endParaRPr lang="en-US" dirty="0">
              <a:latin typeface="Garamond" pitchFamily="18" charset="0"/>
            </a:endParaRPr>
          </a:p>
        </p:txBody>
      </p:sp>
      <p:grpSp>
        <p:nvGrpSpPr>
          <p:cNvPr id="7" name="Group 9"/>
          <p:cNvGrpSpPr>
            <a:grpSpLocks/>
          </p:cNvGrpSpPr>
          <p:nvPr/>
        </p:nvGrpSpPr>
        <p:grpSpPr bwMode="auto">
          <a:xfrm>
            <a:off x="-323850" y="5048250"/>
            <a:ext cx="9648825" cy="1863725"/>
            <a:chOff x="-204" y="3180"/>
            <a:chExt cx="6078" cy="1174"/>
          </a:xfrm>
        </p:grpSpPr>
        <p:pic>
          <p:nvPicPr>
            <p:cNvPr id="8" name="Picture 4" descr="264169482_14a123e8bd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2199" y="3180"/>
              <a:ext cx="1724" cy="114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9" name="Picture 5" descr="340495586_7296aea640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861" y="3180"/>
              <a:ext cx="1565" cy="117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10" name="Picture 6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3478" y="3180"/>
              <a:ext cx="1156" cy="1156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pic>
          <p:nvPicPr>
            <p:cNvPr id="11" name="Picture 7" descr="old lady with mobile"/>
            <p:cNvPicPr>
              <a:picLocks noChangeAspect="1" noChangeArrowheads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4603" y="3180"/>
              <a:ext cx="1271" cy="115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12" name="Picture 8" descr="494455977_d7982eedf6"/>
            <p:cNvPicPr>
              <a:picLocks noChangeAspect="1" noChangeArrowheads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 bwMode="auto">
            <a:xfrm>
              <a:off x="-204" y="3180"/>
              <a:ext cx="1519" cy="114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1428" name="Object 4"/>
          <p:cNvGraphicFramePr>
            <a:graphicFrameLocks noChangeAspect="1"/>
          </p:cNvGraphicFramePr>
          <p:nvPr/>
        </p:nvGraphicFramePr>
        <p:xfrm>
          <a:off x="3643306" y="3745310"/>
          <a:ext cx="5500694" cy="3112689"/>
        </p:xfrm>
        <a:graphic>
          <a:graphicData uri="http://schemas.openxmlformats.org/presentationml/2006/ole">
            <p:oleObj spid="_x0000_s266242" name="Worksheet" r:id="rId3" imgW="4564321" imgH="2583242" progId="Excel.Sheet.8">
              <p:embed/>
            </p:oleObj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Findings: mobile </a:t>
            </a:r>
            <a:r>
              <a:rPr lang="en-AU" dirty="0" smtClean="0"/>
              <a:t>phone </a:t>
            </a:r>
            <a:r>
              <a:rPr lang="en-AU" dirty="0" smtClean="0"/>
              <a:t>use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14816"/>
          </a:xfrm>
        </p:spPr>
        <p:txBody>
          <a:bodyPr/>
          <a:lstStyle/>
          <a:p>
            <a:r>
              <a:rPr lang="en-AU" sz="3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General </a:t>
            </a:r>
            <a:r>
              <a:rPr lang="en-AU" sz="3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light and basic use of mobile </a:t>
            </a:r>
            <a:r>
              <a:rPr lang="en-AU" sz="3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phones</a:t>
            </a:r>
          </a:p>
          <a:p>
            <a:r>
              <a:rPr lang="en-AU" sz="3200" dirty="0" smtClean="0">
                <a:latin typeface="+mj-lt"/>
              </a:rPr>
              <a:t>Contacted people by priority:</a:t>
            </a:r>
            <a:br>
              <a:rPr lang="en-AU" sz="3200" dirty="0" smtClean="0">
                <a:latin typeface="+mj-lt"/>
              </a:rPr>
            </a:br>
            <a:r>
              <a:rPr lang="en-AU" sz="3200" dirty="0" smtClean="0">
                <a:latin typeface="+mj-lt"/>
              </a:rPr>
              <a:t>partner, children, friends, work colleagues</a:t>
            </a:r>
          </a:p>
          <a:p>
            <a:r>
              <a:rPr lang="en-AU" sz="3200" dirty="0" smtClean="0">
                <a:latin typeface="+mj-lt"/>
              </a:rPr>
              <a:t>Communication with local contacts</a:t>
            </a:r>
          </a:p>
          <a:p>
            <a:r>
              <a:rPr lang="en-AU" sz="3200" dirty="0" smtClean="0">
                <a:latin typeface="+mj-lt"/>
              </a:rPr>
              <a:t>Use motivation</a:t>
            </a:r>
            <a:r>
              <a:rPr lang="en-AU" sz="3200" dirty="0">
                <a:latin typeface="+mj-lt"/>
              </a:rPr>
              <a:t>:</a:t>
            </a:r>
            <a:r>
              <a:rPr lang="en-AU" sz="3200" dirty="0" smtClean="0">
                <a:latin typeface="+mj-lt"/>
              </a:rPr>
              <a:t> </a:t>
            </a:r>
            <a:br>
              <a:rPr lang="en-AU" sz="3200" dirty="0" smtClean="0">
                <a:latin typeface="+mj-lt"/>
              </a:rPr>
            </a:br>
            <a:r>
              <a:rPr lang="en-AU" sz="3200" dirty="0" smtClean="0">
                <a:latin typeface="+mj-lt"/>
              </a:rPr>
              <a:t>micro-coordination </a:t>
            </a:r>
            <a:br>
              <a:rPr lang="en-AU" sz="3200" dirty="0" smtClean="0">
                <a:latin typeface="+mj-lt"/>
              </a:rPr>
            </a:br>
            <a:r>
              <a:rPr lang="en-AU" sz="2400" dirty="0">
                <a:latin typeface="+mj-lt"/>
              </a:rPr>
              <a:t>(Ling &amp; Haddon, 2003</a:t>
            </a:r>
            <a:r>
              <a:rPr lang="en-AU" sz="2400" dirty="0" smtClean="0">
                <a:latin typeface="+mj-lt"/>
              </a:rPr>
              <a:t>)</a:t>
            </a:r>
            <a:r>
              <a:rPr lang="en-AU" dirty="0" smtClean="0">
                <a:latin typeface="+mj-lt"/>
              </a:rPr>
              <a:t/>
            </a:r>
            <a:br>
              <a:rPr lang="en-AU" dirty="0" smtClean="0">
                <a:latin typeface="+mj-lt"/>
              </a:rPr>
            </a:br>
            <a:r>
              <a:rPr lang="en-AU" b="1" dirty="0" smtClean="0">
                <a:latin typeface="+mj-lt"/>
              </a:rPr>
              <a:t>even among friends</a:t>
            </a:r>
            <a:endParaRPr lang="en-AU" sz="3200" dirty="0" smtClean="0">
              <a:latin typeface="+mj-lt"/>
            </a:endParaRPr>
          </a:p>
          <a:p>
            <a:pPr>
              <a:buNone/>
            </a:pPr>
            <a:endParaRPr lang="en-AU" sz="3200" dirty="0">
              <a:latin typeface="+mj-lt"/>
            </a:endParaRPr>
          </a:p>
          <a:p>
            <a:pPr>
              <a:buNone/>
            </a:pPr>
            <a:endParaRPr lang="en-AU" sz="32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1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39825"/>
          </a:xfrm>
        </p:spPr>
        <p:txBody>
          <a:bodyPr/>
          <a:lstStyle/>
          <a:p>
            <a:r>
              <a:rPr lang="en-AU" dirty="0" smtClean="0"/>
              <a:t>Findings: social </a:t>
            </a:r>
            <a:r>
              <a:rPr lang="en-AU" dirty="0" smtClean="0"/>
              <a:t>support over the </a:t>
            </a:r>
            <a:br>
              <a:rPr lang="en-AU" dirty="0" smtClean="0"/>
            </a:br>
            <a:r>
              <a:rPr lang="en-AU" dirty="0" smtClean="0"/>
              <a:t>mobile phone b</a:t>
            </a:r>
            <a:r>
              <a:rPr lang="en-AU" sz="4000" dirty="0" smtClean="0"/>
              <a:t>y significance</a:t>
            </a:r>
            <a:endParaRPr lang="en-AU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5114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4214818"/>
            <a:ext cx="9144000" cy="40011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AU" sz="2000" b="1" dirty="0" smtClean="0">
                <a:solidFill>
                  <a:schemeClr val="bg1"/>
                </a:solidFill>
              </a:rPr>
              <a:t>Time </a:t>
            </a:r>
            <a:r>
              <a:rPr lang="en-AU" sz="2000" b="1" dirty="0">
                <a:solidFill>
                  <a:schemeClr val="bg1"/>
                </a:solidFill>
              </a:rPr>
              <a:t>related pattern </a:t>
            </a:r>
            <a:r>
              <a:rPr lang="en-AU" sz="2000" b="1" dirty="0" smtClean="0">
                <a:solidFill>
                  <a:schemeClr val="bg1"/>
                </a:solidFill>
              </a:rPr>
              <a:t>- shorter-time </a:t>
            </a:r>
            <a:r>
              <a:rPr lang="en-AU" sz="2000" b="1" dirty="0">
                <a:solidFill>
                  <a:schemeClr val="bg1"/>
                </a:solidFill>
              </a:rPr>
              <a:t>activities </a:t>
            </a:r>
            <a:r>
              <a:rPr lang="en-AU" sz="2000" b="1" dirty="0" smtClean="0">
                <a:solidFill>
                  <a:schemeClr val="bg1"/>
                </a:solidFill>
              </a:rPr>
              <a:t>ranked </a:t>
            </a:r>
            <a:r>
              <a:rPr lang="en-AU" sz="2000" b="1" dirty="0">
                <a:solidFill>
                  <a:schemeClr val="bg1"/>
                </a:solidFill>
              </a:rPr>
              <a:t>as </a:t>
            </a:r>
            <a:r>
              <a:rPr lang="en-AU" sz="2000" b="1" dirty="0" smtClean="0">
                <a:solidFill>
                  <a:schemeClr val="bg1"/>
                </a:solidFill>
              </a:rPr>
              <a:t>more important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4767660"/>
            <a:ext cx="9144000" cy="40011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sz="2000" b="1" dirty="0" smtClean="0">
                <a:solidFill>
                  <a:schemeClr val="bg1"/>
                </a:solidFill>
              </a:rPr>
              <a:t>Short interactions also facilitated via SMS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5839230"/>
            <a:ext cx="9144000" cy="40011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sz="2000" b="1" dirty="0" smtClean="0">
                <a:solidFill>
                  <a:schemeClr val="bg1"/>
                </a:solidFill>
              </a:rPr>
              <a:t>Emotional </a:t>
            </a:r>
            <a:r>
              <a:rPr lang="en-AU" sz="2000" b="1" dirty="0">
                <a:solidFill>
                  <a:schemeClr val="bg1"/>
                </a:solidFill>
              </a:rPr>
              <a:t>support </a:t>
            </a:r>
            <a:r>
              <a:rPr lang="en-AU" sz="2000" b="1" dirty="0" smtClean="0">
                <a:solidFill>
                  <a:schemeClr val="bg1"/>
                </a:solidFill>
              </a:rPr>
              <a:t>perceived as less/not important over the mobile</a:t>
            </a:r>
            <a:endParaRPr lang="en-AU" sz="20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305050"/>
            <a:ext cx="9144000" cy="4001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sz="2000" b="1" dirty="0">
                <a:solidFill>
                  <a:schemeClr val="bg1"/>
                </a:solidFill>
              </a:rPr>
              <a:t>E</a:t>
            </a:r>
            <a:r>
              <a:rPr lang="en-AU" sz="2000" b="1" dirty="0" smtClean="0">
                <a:solidFill>
                  <a:schemeClr val="bg1"/>
                </a:solidFill>
              </a:rPr>
              <a:t>motional </a:t>
            </a:r>
            <a:r>
              <a:rPr lang="en-AU" sz="2000" b="1" dirty="0">
                <a:solidFill>
                  <a:schemeClr val="bg1"/>
                </a:solidFill>
              </a:rPr>
              <a:t>support requires long interactions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6357958"/>
            <a:ext cx="9144000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chemeClr val="bg1"/>
                </a:solidFill>
              </a:rPr>
              <a:t>Emotional support in general was appreciated and valued</a:t>
            </a:r>
            <a:endParaRPr lang="en-A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6" grpId="2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 smtClean="0"/>
              <a:t>Findings: reasons </a:t>
            </a:r>
            <a:r>
              <a:rPr lang="en-AU" sz="4000" dirty="0" smtClean="0"/>
              <a:t>for using the </a:t>
            </a:r>
            <a:r>
              <a:rPr lang="en-AU" sz="4000" dirty="0" smtClean="0"/>
              <a:t/>
            </a:r>
            <a:br>
              <a:rPr lang="en-AU" sz="4000" dirty="0" smtClean="0"/>
            </a:br>
            <a:r>
              <a:rPr lang="en-AU" sz="4000" dirty="0" smtClean="0"/>
              <a:t>mobile </a:t>
            </a:r>
            <a:r>
              <a:rPr lang="en-AU" sz="4000" dirty="0" smtClean="0"/>
              <a:t>phone for emotional support</a:t>
            </a:r>
            <a:endParaRPr lang="en-AU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latin typeface="+mj-lt"/>
              </a:rPr>
              <a:t>E</a:t>
            </a: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ffectiveness due to busy </a:t>
            </a:r>
            <a:r>
              <a:rPr lang="en-AU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lifestyle </a:t>
            </a:r>
            <a:endParaRPr lang="en-AU" dirty="0" smtClean="0">
              <a:solidFill>
                <a:schemeClr val="tx1"/>
              </a:solidFill>
              <a:latin typeface="+mj-lt"/>
              <a:ea typeface="+mn-ea"/>
              <a:cs typeface="+mn-cs"/>
            </a:endParaRPr>
          </a:p>
          <a:p>
            <a:r>
              <a:rPr lang="en-AU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Loneliness and feeling of isolation </a:t>
            </a:r>
            <a:endParaRPr lang="en-AU" dirty="0" smtClean="0">
              <a:solidFill>
                <a:schemeClr val="tx1"/>
              </a:solidFill>
              <a:latin typeface="+mj-lt"/>
              <a:ea typeface="+mn-ea"/>
              <a:cs typeface="+mn-cs"/>
            </a:endParaRPr>
          </a:p>
          <a:p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Immediacy required in emotional support situations</a:t>
            </a:r>
            <a:endParaRPr lang="en-AU" dirty="0">
              <a:latin typeface="+mj-lt"/>
            </a:endParaRPr>
          </a:p>
        </p:txBody>
      </p:sp>
      <p:pic>
        <p:nvPicPr>
          <p:cNvPr id="5" name="Picture 4" descr="Mobile Mum 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285984" y="3357562"/>
            <a:ext cx="4610257" cy="3261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omen's talk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867400" y="1844675"/>
            <a:ext cx="3109913" cy="485933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 smtClean="0"/>
              <a:t>Findings: reasons </a:t>
            </a:r>
            <a:r>
              <a:rPr lang="en-AU" sz="4000" dirty="0" smtClean="0"/>
              <a:t>for lack of </a:t>
            </a:r>
            <a:r>
              <a:rPr lang="en-AU" sz="4000" dirty="0" smtClean="0"/>
              <a:t/>
            </a:r>
            <a:br>
              <a:rPr lang="en-AU" sz="4000" dirty="0" smtClean="0"/>
            </a:br>
            <a:r>
              <a:rPr lang="en-AU" sz="4000" dirty="0" smtClean="0"/>
              <a:t>emotional </a:t>
            </a:r>
            <a:r>
              <a:rPr lang="en-AU" sz="4000" dirty="0" smtClean="0"/>
              <a:t>support via the mobile phone</a:t>
            </a:r>
            <a:endParaRPr lang="en-AU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5257800"/>
          </a:xfrm>
        </p:spPr>
        <p:txBody>
          <a:bodyPr/>
          <a:lstStyle/>
          <a:p>
            <a:r>
              <a:rPr lang="en-AU" dirty="0" smtClean="0">
                <a:latin typeface="+mj-lt"/>
              </a:rPr>
              <a:t>Alternative communication methods, </a:t>
            </a:r>
            <a:br>
              <a:rPr lang="en-AU" dirty="0" smtClean="0">
                <a:latin typeface="+mj-lt"/>
              </a:rPr>
            </a:br>
            <a:r>
              <a:rPr lang="en-AU" dirty="0" smtClean="0">
                <a:latin typeface="+mj-lt"/>
              </a:rPr>
              <a:t>primarily face-to-face (seachange influence), </a:t>
            </a:r>
            <a:br>
              <a:rPr lang="en-AU" dirty="0" smtClean="0">
                <a:latin typeface="+mj-lt"/>
              </a:rPr>
            </a:br>
            <a:r>
              <a:rPr lang="en-AU" dirty="0" smtClean="0">
                <a:latin typeface="+mj-lt"/>
              </a:rPr>
              <a:t>fixed-telephone with distant strong ties</a:t>
            </a:r>
          </a:p>
          <a:p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“Quiet</a:t>
            </a:r>
            <a:r>
              <a:rPr lang="en-AU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, reflective time” </a:t>
            </a: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not </a:t>
            </a:r>
            <a:r>
              <a:rPr lang="en-AU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“on the run” </a:t>
            </a:r>
            <a:endParaRPr lang="en-AU" dirty="0" smtClean="0">
              <a:solidFill>
                <a:schemeClr val="tx1"/>
              </a:solidFill>
              <a:latin typeface="+mj-lt"/>
              <a:ea typeface="+mn-ea"/>
              <a:cs typeface="+mn-cs"/>
            </a:endParaRPr>
          </a:p>
          <a:p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Private space</a:t>
            </a:r>
          </a:p>
          <a:p>
            <a:r>
              <a:rPr lang="en-AU" dirty="0" smtClean="0">
                <a:latin typeface="+mj-lt"/>
              </a:rPr>
              <a:t>R</a:t>
            </a: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adiation</a:t>
            </a:r>
          </a:p>
          <a:p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Discomfort </a:t>
            </a:r>
            <a:r>
              <a:rPr lang="en-AU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(“it heats your ear”) </a:t>
            </a:r>
            <a:endParaRPr lang="en-AU" dirty="0" smtClean="0">
              <a:solidFill>
                <a:schemeClr val="tx1"/>
              </a:solidFill>
              <a:latin typeface="+mj-lt"/>
              <a:ea typeface="+mn-ea"/>
              <a:cs typeface="+mn-cs"/>
            </a:endParaRPr>
          </a:p>
          <a:p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Unreliability </a:t>
            </a:r>
            <a:r>
              <a:rPr lang="en-AU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(“poor connections </a:t>
            </a: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/>
            </a:r>
            <a:b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</a:b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or </a:t>
            </a:r>
            <a:r>
              <a:rPr lang="en-AU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areas with minimal or no signals</a:t>
            </a: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”) </a:t>
            </a:r>
            <a:endParaRPr lang="en-AU" dirty="0" smtClean="0">
              <a:solidFill>
                <a:schemeClr val="tx1"/>
              </a:solidFill>
              <a:latin typeface="+mj-lt"/>
              <a:ea typeface="+mn-ea"/>
              <a:cs typeface="+mn-cs"/>
            </a:endParaRPr>
          </a:p>
          <a:p>
            <a:r>
              <a:rPr lang="en-AU" dirty="0" smtClean="0">
                <a:latin typeface="+mj-lt"/>
              </a:rPr>
              <a:t>S</a:t>
            </a: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ocial </a:t>
            </a:r>
            <a:r>
              <a:rPr lang="en-AU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mores </a:t>
            </a: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– inappropriate behaviour </a:t>
            </a:r>
          </a:p>
          <a:p>
            <a:r>
              <a:rPr lang="en-AU" dirty="0" smtClean="0">
                <a:latin typeface="+mj-lt"/>
              </a:rPr>
              <a:t>A</a:t>
            </a: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ge </a:t>
            </a:r>
          </a:p>
          <a:p>
            <a:endParaRPr lang="en-AU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Findings: Cost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243250"/>
            <a:ext cx="8429652" cy="3614750"/>
          </a:xfrm>
        </p:spPr>
        <p:txBody>
          <a:bodyPr/>
          <a:lstStyle/>
          <a:p>
            <a:pPr indent="12700" algn="just">
              <a:buNone/>
            </a:pP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“It's </a:t>
            </a:r>
            <a:r>
              <a:rPr lang="en-AU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no good having </a:t>
            </a:r>
            <a:r>
              <a:rPr lang="en-AU" dirty="0">
                <a:latin typeface="+mj-lt"/>
                <a:ea typeface="+mn-ea"/>
                <a:cs typeface="+mn-cs"/>
              </a:rPr>
              <a:t>great technology if you can't afford to use it... It is </a:t>
            </a:r>
            <a:r>
              <a:rPr lang="en-AU" dirty="0" smtClean="0">
                <a:latin typeface="+mj-lt"/>
                <a:ea typeface="+mn-ea"/>
                <a:cs typeface="+mn-cs"/>
              </a:rPr>
              <a:t>also problematic </a:t>
            </a:r>
            <a:r>
              <a:rPr lang="en-AU" dirty="0">
                <a:latin typeface="+mj-lt"/>
                <a:ea typeface="+mn-ea"/>
                <a:cs typeface="+mn-cs"/>
              </a:rPr>
              <a:t>if someone is forced to use a mobile in a crisis and the whole time they're talking, as well as dealing with the crisis, they're freaking out </a:t>
            </a:r>
            <a:r>
              <a:rPr lang="en-AU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about how much this call is costing them. I received a call from a distressed young woman on an overseas mobile who became even more distressed later when she realised the call cost her $</a:t>
            </a: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80” </a:t>
            </a:r>
            <a:r>
              <a:rPr lang="en-AU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(Elizabeth, 58</a:t>
            </a: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).</a:t>
            </a:r>
            <a:endParaRPr lang="en-AU" dirty="0">
              <a:solidFill>
                <a:schemeClr val="tx1"/>
              </a:solidFill>
              <a:latin typeface="+mj-lt"/>
              <a:ea typeface="+mn-ea"/>
              <a:cs typeface="+mn-cs"/>
            </a:endParaRPr>
          </a:p>
        </p:txBody>
      </p:sp>
      <p:pic>
        <p:nvPicPr>
          <p:cNvPr id="5" name="Picture 4" descr="wha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41831" y="142852"/>
            <a:ext cx="4759325" cy="3170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Gami\Documents\PhD\Mobile Images &amp; Clips\woman kids phone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143714" y="142852"/>
            <a:ext cx="3764503" cy="307183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Discussion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14948"/>
          </a:xfrm>
          <a:gradFill>
            <a:gsLst>
              <a:gs pos="0">
                <a:srgbClr val="FFEFD1">
                  <a:alpha val="45000"/>
                </a:srgbClr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r>
              <a:rPr lang="en-AU" dirty="0" smtClean="0">
                <a:latin typeface="+mj-lt"/>
              </a:rPr>
              <a:t>light domestic use motivates instrumental practices</a:t>
            </a:r>
            <a:br>
              <a:rPr lang="en-AU" dirty="0" smtClean="0">
                <a:latin typeface="+mj-lt"/>
              </a:rPr>
            </a:br>
            <a:r>
              <a:rPr lang="en-AU" dirty="0" smtClean="0">
                <a:latin typeface="+mj-lt"/>
              </a:rPr>
              <a:t>heavy domestic use involves also intrinsic use?</a:t>
            </a:r>
            <a:br>
              <a:rPr lang="en-AU" dirty="0" smtClean="0">
                <a:latin typeface="+mj-lt"/>
              </a:rPr>
            </a:br>
            <a:r>
              <a:rPr lang="en-AU" dirty="0" smtClean="0">
                <a:latin typeface="+mj-lt"/>
              </a:rPr>
              <a:t>(Leung, 2001; Reid &amp; Reid, 2007</a:t>
            </a:r>
            <a:r>
              <a:rPr lang="en-AU" dirty="0" smtClean="0">
                <a:latin typeface="+mj-lt"/>
              </a:rPr>
              <a:t>)</a:t>
            </a:r>
          </a:p>
          <a:p>
            <a:r>
              <a:rPr lang="en-AU" dirty="0" smtClean="0">
                <a:latin typeface="+mj-lt"/>
              </a:rPr>
              <a:t>Cost </a:t>
            </a:r>
            <a:r>
              <a:rPr lang="en-AU" dirty="0" smtClean="0">
                <a:latin typeface="+mj-lt"/>
              </a:rPr>
              <a:t>- restricts </a:t>
            </a:r>
            <a:r>
              <a:rPr lang="en-AU" dirty="0" smtClean="0">
                <a:latin typeface="+mj-lt"/>
              </a:rPr>
              <a:t>mobile phone use </a:t>
            </a:r>
            <a:r>
              <a:rPr lang="en-AU" dirty="0" smtClean="0">
                <a:latin typeface="+mj-lt"/>
              </a:rPr>
              <a:t>and motivates </a:t>
            </a:r>
            <a:br>
              <a:rPr lang="en-AU" dirty="0" smtClean="0">
                <a:latin typeface="+mj-lt"/>
              </a:rPr>
            </a:br>
            <a:r>
              <a:rPr lang="en-AU" dirty="0" smtClean="0">
                <a:latin typeface="+mj-lt"/>
              </a:rPr>
              <a:t>fixed-telephone use for </a:t>
            </a:r>
            <a:r>
              <a:rPr lang="en-AU" dirty="0" smtClean="0">
                <a:latin typeface="+mj-lt"/>
              </a:rPr>
              <a:t>emotional </a:t>
            </a:r>
            <a:r>
              <a:rPr lang="en-AU" dirty="0" smtClean="0">
                <a:latin typeface="+mj-lt"/>
              </a:rPr>
              <a:t>support </a:t>
            </a:r>
            <a:r>
              <a:rPr lang="en-AU" sz="2400" dirty="0" smtClean="0">
                <a:latin typeface="+mj-lt"/>
              </a:rPr>
              <a:t>(ACMA</a:t>
            </a:r>
            <a:r>
              <a:rPr lang="en-AU" sz="2400" dirty="0" smtClean="0">
                <a:latin typeface="+mj-lt"/>
              </a:rPr>
              <a:t>, 2008</a:t>
            </a:r>
            <a:r>
              <a:rPr lang="en-AU" sz="2400" dirty="0" smtClean="0">
                <a:latin typeface="+mj-lt"/>
              </a:rPr>
              <a:t>)</a:t>
            </a:r>
            <a:endParaRPr lang="en-AU" dirty="0" smtClean="0">
              <a:latin typeface="+mj-lt"/>
            </a:endParaRPr>
          </a:p>
          <a:p>
            <a:r>
              <a:rPr lang="en-AU" dirty="0" smtClean="0">
                <a:latin typeface="+mj-lt"/>
              </a:rPr>
              <a:t>Emotional support = long interactions</a:t>
            </a:r>
            <a:br>
              <a:rPr lang="en-AU" dirty="0" smtClean="0">
                <a:latin typeface="+mj-lt"/>
              </a:rPr>
            </a:br>
            <a:r>
              <a:rPr lang="en-AU" dirty="0" smtClean="0">
                <a:latin typeface="+mj-lt"/>
              </a:rPr>
              <a:t> = expensive </a:t>
            </a:r>
            <a:r>
              <a:rPr lang="en-AU" dirty="0" smtClean="0">
                <a:latin typeface="+mj-lt"/>
              </a:rPr>
              <a:t>mobile phone </a:t>
            </a:r>
            <a:r>
              <a:rPr lang="en-AU" dirty="0" smtClean="0">
                <a:latin typeface="+mj-lt"/>
              </a:rPr>
              <a:t>bills</a:t>
            </a:r>
          </a:p>
          <a:p>
            <a:r>
              <a:rPr lang="en-AU" dirty="0" smtClean="0">
                <a:latin typeface="+mj-lt"/>
              </a:rPr>
              <a:t>Preference to face-to-face: </a:t>
            </a:r>
            <a:br>
              <a:rPr lang="en-AU" dirty="0" smtClean="0">
                <a:latin typeface="+mj-lt"/>
              </a:rPr>
            </a:br>
            <a:r>
              <a:rPr lang="en-AU" dirty="0" smtClean="0">
                <a:latin typeface="+mj-lt"/>
              </a:rPr>
              <a:t>cost + more </a:t>
            </a:r>
            <a:r>
              <a:rPr lang="en-AU" dirty="0" smtClean="0">
                <a:latin typeface="+mj-lt"/>
              </a:rPr>
              <a:t>appropriate and more </a:t>
            </a:r>
            <a:r>
              <a:rPr lang="en-AU" dirty="0" smtClean="0">
                <a:latin typeface="+mj-lt"/>
              </a:rPr>
              <a:t>rewarding for emotional support – influence of sea change -&gt; implications to urban lifestyle?</a:t>
            </a:r>
          </a:p>
          <a:p>
            <a:pPr>
              <a:buNone/>
            </a:pPr>
            <a:endParaRPr lang="en-AU" dirty="0" smtClean="0">
              <a:latin typeface="+mj-lt"/>
            </a:endParaRPr>
          </a:p>
          <a:p>
            <a:endParaRPr lang="en-AU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women and the telephone study</a:t>
            </a:r>
            <a:br>
              <a:rPr lang="en-AU" dirty="0" smtClean="0"/>
            </a:br>
            <a:r>
              <a:rPr lang="en-AU" sz="3600" dirty="0" smtClean="0"/>
              <a:t>(Moyal, 1989</a:t>
            </a:r>
            <a:r>
              <a:rPr lang="en-AU" sz="3600" dirty="0" smtClean="0"/>
              <a:t>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73025" algn="just">
              <a:buNone/>
            </a:pPr>
            <a:r>
              <a:rPr lang="en-AU" dirty="0" smtClean="0">
                <a:latin typeface="+mj-lt"/>
              </a:rPr>
              <a:t>“Reactions </a:t>
            </a:r>
            <a:r>
              <a:rPr lang="en-AU" dirty="0" smtClean="0">
                <a:latin typeface="+mj-lt"/>
              </a:rPr>
              <a:t>[of participants] embodied fear of personal communication lost through costs; concern that the character of women’s telephone </a:t>
            </a:r>
            <a:r>
              <a:rPr lang="en-AU" dirty="0" smtClean="0">
                <a:latin typeface="+mj-lt"/>
              </a:rPr>
              <a:t>communication… would </a:t>
            </a:r>
            <a:r>
              <a:rPr lang="en-AU" dirty="0" smtClean="0">
                <a:latin typeface="+mj-lt"/>
              </a:rPr>
              <a:t>be changed; disquiet at the likely diminution of friendship contact and the supportive care this sustained; and a wide concern from most respondents at the effect that timed local charging would have on pensioners, the poor, single parents, the physically disadvantaged and society’s most vulnerable </a:t>
            </a:r>
            <a:r>
              <a:rPr lang="en-AU" dirty="0" smtClean="0">
                <a:latin typeface="+mj-lt"/>
              </a:rPr>
              <a:t>groups”. (p</a:t>
            </a:r>
            <a:r>
              <a:rPr lang="en-AU" dirty="0" smtClean="0">
                <a:latin typeface="+mj-lt"/>
              </a:rPr>
              <a:t>. 83)</a:t>
            </a:r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Conclusions</a:t>
            </a:r>
            <a:endParaRPr lang="en-AU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latin typeface="+mj-lt"/>
              </a:rPr>
              <a:t>Most (mobile phone) </a:t>
            </a:r>
            <a:br>
              <a:rPr lang="en-AU" dirty="0" smtClean="0">
                <a:latin typeface="+mj-lt"/>
              </a:rPr>
            </a:br>
            <a:r>
              <a:rPr lang="en-AU" dirty="0" smtClean="0">
                <a:latin typeface="+mj-lt"/>
              </a:rPr>
              <a:t>communication = </a:t>
            </a:r>
            <a:br>
              <a:rPr lang="en-AU" dirty="0" smtClean="0">
                <a:latin typeface="+mj-lt"/>
              </a:rPr>
            </a:br>
            <a:r>
              <a:rPr lang="en-AU" dirty="0" smtClean="0">
                <a:latin typeface="+mj-lt"/>
              </a:rPr>
              <a:t>social support</a:t>
            </a:r>
          </a:p>
          <a:p>
            <a:pPr lvl="1"/>
            <a:r>
              <a:rPr lang="en-AU" dirty="0">
                <a:latin typeface="+mj-lt"/>
              </a:rPr>
              <a:t>I</a:t>
            </a:r>
            <a:r>
              <a:rPr lang="en-AU" dirty="0" smtClean="0">
                <a:latin typeface="+mj-lt"/>
              </a:rPr>
              <a:t>nstrumental aid</a:t>
            </a:r>
          </a:p>
          <a:p>
            <a:pPr lvl="1"/>
            <a:r>
              <a:rPr lang="en-AU" dirty="0" smtClean="0">
                <a:latin typeface="+mj-lt"/>
              </a:rPr>
              <a:t>Information</a:t>
            </a:r>
          </a:p>
          <a:p>
            <a:pPr lvl="1"/>
            <a:r>
              <a:rPr lang="en-AU" dirty="0" smtClean="0">
                <a:latin typeface="+mj-lt"/>
              </a:rPr>
              <a:t>Social companionship</a:t>
            </a:r>
          </a:p>
          <a:p>
            <a:pPr lvl="1"/>
            <a:r>
              <a:rPr lang="en-AU" dirty="0">
                <a:latin typeface="+mj-lt"/>
              </a:rPr>
              <a:t>E</a:t>
            </a:r>
            <a:r>
              <a:rPr lang="en-AU" dirty="0" smtClean="0">
                <a:latin typeface="+mj-lt"/>
              </a:rPr>
              <a:t>motional </a:t>
            </a:r>
            <a:r>
              <a:rPr lang="en-AU" dirty="0" smtClean="0">
                <a:latin typeface="+mj-lt"/>
              </a:rPr>
              <a:t>support</a:t>
            </a:r>
            <a:endParaRPr lang="en-AU" dirty="0" smtClean="0">
              <a:latin typeface="+mj-lt"/>
            </a:endParaRPr>
          </a:p>
          <a:p>
            <a:pPr>
              <a:buNone/>
            </a:pPr>
            <a:endParaRPr lang="en-AU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786454"/>
            <a:ext cx="9144000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chemeClr val="bg1"/>
                </a:solidFill>
              </a:rPr>
              <a:t>Complicated to distinct and identify different types of social support</a:t>
            </a:r>
            <a:endParaRPr lang="en-AU" b="1" dirty="0">
              <a:solidFill>
                <a:schemeClr val="bg1"/>
              </a:solidFill>
            </a:endParaRPr>
          </a:p>
        </p:txBody>
      </p:sp>
      <p:pic>
        <p:nvPicPr>
          <p:cNvPr id="6" name="Picture 1" descr="C:\Users\Gami\Documents\PhD\Mobile Images &amp; Clips\Mobile phone - old woman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357686" y="1741496"/>
            <a:ext cx="4112917" cy="3759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Woman and a do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025666" y="3286124"/>
            <a:ext cx="4903788" cy="326548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Conclusions – Cont.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latin typeface="+mj-lt"/>
              </a:rPr>
              <a:t>Emotional support is significant</a:t>
            </a:r>
            <a:r>
              <a:rPr lang="en-AU" dirty="0" smtClean="0">
                <a:latin typeface="+mj-lt"/>
              </a:rPr>
              <a:t> </a:t>
            </a:r>
            <a:r>
              <a:rPr lang="en-AU" dirty="0" smtClean="0">
                <a:latin typeface="+mj-lt"/>
              </a:rPr>
              <a:t>and</a:t>
            </a:r>
            <a:r>
              <a:rPr lang="en-AU" dirty="0" smtClean="0">
                <a:latin typeface="+mj-lt"/>
              </a:rPr>
              <a:t> valued</a:t>
            </a:r>
          </a:p>
          <a:p>
            <a:r>
              <a:rPr lang="en-AU" dirty="0" smtClean="0">
                <a:latin typeface="+mj-lt"/>
              </a:rPr>
              <a:t>Cost </a:t>
            </a:r>
            <a:r>
              <a:rPr lang="en-AU" dirty="0" smtClean="0">
                <a:latin typeface="+mj-lt"/>
              </a:rPr>
              <a:t>oppresses </a:t>
            </a:r>
            <a:r>
              <a:rPr lang="en-AU" dirty="0" smtClean="0">
                <a:latin typeface="+mj-lt"/>
              </a:rPr>
              <a:t>traditional long intrinsic communication over the mobile phone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Conclusions – Cont.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latin typeface="+mj-lt"/>
              </a:rPr>
              <a:t>Phatic communication </a:t>
            </a:r>
            <a:r>
              <a:rPr lang="en-AU" dirty="0" smtClean="0">
                <a:latin typeface="+mj-lt"/>
              </a:rPr>
              <a:t>/ </a:t>
            </a:r>
            <a:r>
              <a:rPr lang="en-AU" dirty="0" smtClean="0">
                <a:latin typeface="+mj-lt"/>
              </a:rPr>
              <a:t>hyper-coordination vs. traditional long emotional support interactions</a:t>
            </a:r>
          </a:p>
          <a:p>
            <a:r>
              <a:rPr lang="en-AU" dirty="0" smtClean="0">
                <a:latin typeface="+mj-lt"/>
              </a:rPr>
              <a:t>Coastal town vs. Urban </a:t>
            </a:r>
            <a:r>
              <a:rPr lang="en-AU" dirty="0" smtClean="0">
                <a:solidFill>
                  <a:schemeClr val="bg1"/>
                </a:solidFill>
                <a:latin typeface="+mj-lt"/>
              </a:rPr>
              <a:t>environments</a:t>
            </a:r>
          </a:p>
          <a:p>
            <a:r>
              <a:rPr lang="en-AU" dirty="0" smtClean="0">
                <a:latin typeface="+mj-lt"/>
              </a:rPr>
              <a:t>Complimentary / </a:t>
            </a:r>
            <a:br>
              <a:rPr lang="en-AU" dirty="0" smtClean="0">
                <a:latin typeface="+mj-lt"/>
              </a:rPr>
            </a:br>
            <a:r>
              <a:rPr lang="en-AU" dirty="0" smtClean="0">
                <a:latin typeface="+mj-lt"/>
              </a:rPr>
              <a:t>supplementary use</a:t>
            </a:r>
          </a:p>
          <a:p>
            <a:r>
              <a:rPr lang="en-AU" dirty="0" smtClean="0">
                <a:latin typeface="+mj-lt"/>
              </a:rPr>
              <a:t>Further research </a:t>
            </a:r>
            <a:r>
              <a:rPr lang="en-AU" dirty="0" smtClean="0">
                <a:latin typeface="+mj-lt"/>
              </a:rPr>
              <a:t>required</a:t>
            </a:r>
            <a:endParaRPr lang="en-AU" dirty="0" smtClean="0">
              <a:latin typeface="+mj-lt"/>
            </a:endParaRPr>
          </a:p>
          <a:p>
            <a:pPr>
              <a:buNone/>
            </a:pPr>
            <a:endParaRPr lang="en-AU" dirty="0">
              <a:latin typeface="+mj-lt"/>
            </a:endParaRPr>
          </a:p>
        </p:txBody>
      </p:sp>
      <p:pic>
        <p:nvPicPr>
          <p:cNvPr id="265219" name="Picture 3" descr="C:\Users\Gami\Documents\PhD\Mobile Images &amp; Clips\women's discussion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0628" y="2571744"/>
            <a:ext cx="3865759" cy="3960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obile woman city poster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86314" y="1603397"/>
            <a:ext cx="3748088" cy="4968875"/>
          </a:xfrm>
          <a:prstGeom prst="rect">
            <a:avLst/>
          </a:prstGeom>
          <a:noFill/>
        </p:spPr>
      </p:pic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Outline</a:t>
            </a:r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4530725"/>
          </a:xfrm>
        </p:spPr>
        <p:txBody>
          <a:bodyPr/>
          <a:lstStyle/>
          <a:p>
            <a:pPr marL="533400" indent="-533400"/>
            <a:r>
              <a:rPr lang="en-AU" sz="3200" dirty="0" smtClean="0">
                <a:latin typeface="Garamond" pitchFamily="18" charset="0"/>
              </a:rPr>
              <a:t>The thesis</a:t>
            </a:r>
            <a:endParaRPr lang="en-AU" sz="3200" dirty="0">
              <a:latin typeface="Garamond" pitchFamily="18" charset="0"/>
            </a:endParaRPr>
          </a:p>
          <a:p>
            <a:pPr marL="533400" indent="-533400"/>
            <a:r>
              <a:rPr lang="en-AU" sz="3200" dirty="0" smtClean="0">
                <a:latin typeface="Garamond" pitchFamily="18" charset="0"/>
              </a:rPr>
              <a:t>The case study</a:t>
            </a:r>
            <a:endParaRPr lang="en-AU" sz="3200" dirty="0">
              <a:latin typeface="Garamond" pitchFamily="18" charset="0"/>
            </a:endParaRPr>
          </a:p>
          <a:p>
            <a:pPr marL="533400" indent="-533400"/>
            <a:r>
              <a:rPr lang="en-AU" sz="3200" dirty="0" smtClean="0">
                <a:latin typeface="Garamond" pitchFamily="18" charset="0"/>
              </a:rPr>
              <a:t>Literature review on</a:t>
            </a:r>
            <a:br>
              <a:rPr lang="en-AU" sz="3200" dirty="0" smtClean="0">
                <a:latin typeface="Garamond" pitchFamily="18" charset="0"/>
              </a:rPr>
            </a:br>
            <a:r>
              <a:rPr lang="en-AU" sz="3200" dirty="0" smtClean="0">
                <a:latin typeface="Garamond" pitchFamily="18" charset="0"/>
              </a:rPr>
              <a:t>social and emotional </a:t>
            </a:r>
            <a:r>
              <a:rPr lang="en-AU" sz="3200" dirty="0" smtClean="0">
                <a:latin typeface="Garamond" pitchFamily="18" charset="0"/>
              </a:rPr>
              <a:t>su</a:t>
            </a:r>
            <a:r>
              <a:rPr lang="en-AU" sz="3200" dirty="0" smtClean="0">
                <a:solidFill>
                  <a:schemeClr val="bg1"/>
                </a:solidFill>
                <a:latin typeface="Garamond" pitchFamily="18" charset="0"/>
              </a:rPr>
              <a:t>pport</a:t>
            </a:r>
            <a:endParaRPr lang="en-AU" sz="3200" dirty="0">
              <a:solidFill>
                <a:schemeClr val="bg1"/>
              </a:solidFill>
              <a:latin typeface="Garamond" pitchFamily="18" charset="0"/>
            </a:endParaRPr>
          </a:p>
          <a:p>
            <a:pPr marL="533400" indent="-533400"/>
            <a:r>
              <a:rPr lang="en-AU" sz="3200" dirty="0" smtClean="0">
                <a:latin typeface="Garamond" pitchFamily="18" charset="0"/>
              </a:rPr>
              <a:t>Findings</a:t>
            </a:r>
            <a:endParaRPr lang="en-AU" sz="3200" dirty="0" smtClean="0">
              <a:latin typeface="Garamond" pitchFamily="18" charset="0"/>
            </a:endParaRPr>
          </a:p>
          <a:p>
            <a:pPr marL="533400" indent="-533400"/>
            <a:r>
              <a:rPr lang="en-AU" sz="3200" dirty="0" smtClean="0">
                <a:latin typeface="Garamond" pitchFamily="18" charset="0"/>
              </a:rPr>
              <a:t>Discussion</a:t>
            </a:r>
          </a:p>
          <a:p>
            <a:pPr marL="533400" indent="-533400"/>
            <a:r>
              <a:rPr lang="en-AU" sz="3200" dirty="0" smtClean="0">
                <a:latin typeface="Garamond" pitchFamily="18" charset="0"/>
              </a:rPr>
              <a:t>Conclusions</a:t>
            </a:r>
            <a:endParaRPr lang="en-AU" sz="3200" dirty="0" smtClean="0">
              <a:latin typeface="Garamond" pitchFamily="18" charset="0"/>
            </a:endParaRPr>
          </a:p>
          <a:p>
            <a:pPr marL="533400" indent="-533400"/>
            <a:r>
              <a:rPr lang="en-AU" sz="3200" dirty="0" smtClean="0">
                <a:latin typeface="Garamond" pitchFamily="18" charset="0"/>
              </a:rPr>
              <a:t>Further research</a:t>
            </a:r>
            <a:r>
              <a:rPr lang="en-AU" sz="3200" dirty="0">
                <a:latin typeface="Garamond" pitchFamily="18" charset="0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obilw worry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815021" y="3500438"/>
            <a:ext cx="3119446" cy="311944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 smtClean="0"/>
              <a:t>Further research </a:t>
            </a:r>
            <a:r>
              <a:rPr lang="en-AU" sz="4000" dirty="0" smtClean="0"/>
              <a:t>on emotional support</a:t>
            </a:r>
            <a:endParaRPr lang="en-AU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30725"/>
          </a:xfrm>
        </p:spPr>
        <p:txBody>
          <a:bodyPr/>
          <a:lstStyle/>
          <a:p>
            <a:r>
              <a:rPr lang="en-AU" dirty="0" smtClean="0">
                <a:latin typeface="+mj-lt"/>
              </a:rPr>
              <a:t>Due to significant benefits to individuals and society</a:t>
            </a:r>
          </a:p>
          <a:p>
            <a:r>
              <a:rPr lang="en-AU" dirty="0" smtClean="0">
                <a:latin typeface="+mj-lt"/>
              </a:rPr>
              <a:t>Due to the complexity of this issue</a:t>
            </a:r>
          </a:p>
          <a:p>
            <a:r>
              <a:rPr lang="en-AU" dirty="0" smtClean="0">
                <a:latin typeface="+mj-lt"/>
              </a:rPr>
              <a:t>Communication perspective </a:t>
            </a:r>
            <a:r>
              <a:rPr lang="en-AU" dirty="0" smtClean="0">
                <a:latin typeface="+mj-lt"/>
              </a:rPr>
              <a:t>informs </a:t>
            </a:r>
            <a:br>
              <a:rPr lang="en-AU" dirty="0" smtClean="0">
                <a:latin typeface="+mj-lt"/>
              </a:rPr>
            </a:br>
            <a:r>
              <a:rPr lang="en-AU" dirty="0" smtClean="0">
                <a:latin typeface="+mj-lt"/>
              </a:rPr>
              <a:t>social </a:t>
            </a:r>
            <a:r>
              <a:rPr lang="en-AU" dirty="0" smtClean="0">
                <a:latin typeface="+mj-lt"/>
              </a:rPr>
              <a:t>support practices</a:t>
            </a:r>
            <a:endParaRPr lang="en-AU" dirty="0">
              <a:latin typeface="+mj-lt"/>
            </a:endParaRPr>
          </a:p>
          <a:p>
            <a:r>
              <a:rPr lang="en-AU" dirty="0" smtClean="0">
                <a:latin typeface="+mj-lt"/>
              </a:rPr>
              <a:t>Focus on </a:t>
            </a:r>
            <a:r>
              <a:rPr lang="en-AU" dirty="0" smtClean="0">
                <a:latin typeface="+mj-lt"/>
              </a:rPr>
              <a:t>friendworks: </a:t>
            </a:r>
            <a:r>
              <a:rPr lang="en-AU" dirty="0" smtClean="0">
                <a:latin typeface="+mj-lt"/>
              </a:rPr>
              <a:t>network of </a:t>
            </a:r>
            <a:r>
              <a:rPr lang="en-AU" dirty="0" smtClean="0">
                <a:latin typeface="+mj-lt"/>
              </a:rPr>
              <a:t>friends, </a:t>
            </a:r>
            <a:br>
              <a:rPr lang="en-AU" dirty="0" smtClean="0">
                <a:latin typeface="+mj-lt"/>
              </a:rPr>
            </a:br>
            <a:r>
              <a:rPr lang="en-AU" dirty="0" smtClean="0">
                <a:latin typeface="+mj-lt"/>
              </a:rPr>
              <a:t>as main </a:t>
            </a:r>
            <a:r>
              <a:rPr lang="en-AU" dirty="0" smtClean="0">
                <a:latin typeface="+mj-lt"/>
              </a:rPr>
              <a:t>providers of emotional support</a:t>
            </a:r>
          </a:p>
          <a:p>
            <a:r>
              <a:rPr lang="en-AU" dirty="0" smtClean="0">
                <a:latin typeface="+mj-lt"/>
              </a:rPr>
              <a:t>Mobile phone research </a:t>
            </a:r>
            <a:r>
              <a:rPr lang="en-AU" dirty="0" smtClean="0">
                <a:latin typeface="+mj-lt"/>
              </a:rPr>
              <a:t>–to address </a:t>
            </a:r>
            <a:br>
              <a:rPr lang="en-AU" dirty="0" smtClean="0">
                <a:latin typeface="+mj-lt"/>
              </a:rPr>
            </a:br>
            <a:r>
              <a:rPr lang="en-AU" dirty="0" smtClean="0">
                <a:latin typeface="+mj-lt"/>
              </a:rPr>
              <a:t>emotional support </a:t>
            </a:r>
            <a:r>
              <a:rPr lang="en-AU" dirty="0">
                <a:latin typeface="+mj-lt"/>
              </a:rPr>
              <a:t>issues </a:t>
            </a:r>
            <a:r>
              <a:rPr lang="en-AU" dirty="0" smtClean="0">
                <a:latin typeface="+mj-lt"/>
              </a:rPr>
              <a:t>more </a:t>
            </a:r>
            <a:br>
              <a:rPr lang="en-AU" dirty="0" smtClean="0">
                <a:latin typeface="+mj-lt"/>
              </a:rPr>
            </a:br>
            <a:r>
              <a:rPr lang="en-AU" dirty="0" smtClean="0">
                <a:latin typeface="+mj-lt"/>
              </a:rPr>
              <a:t>deeply</a:t>
            </a:r>
            <a:r>
              <a:rPr lang="en-AU" dirty="0">
                <a:latin typeface="+mj-lt"/>
              </a:rPr>
              <a:t>, </a:t>
            </a:r>
            <a:r>
              <a:rPr lang="en-AU" dirty="0" smtClean="0">
                <a:latin typeface="+mj-lt"/>
              </a:rPr>
              <a:t>frequently </a:t>
            </a:r>
            <a:r>
              <a:rPr lang="en-AU" dirty="0">
                <a:latin typeface="+mj-lt"/>
              </a:rPr>
              <a:t>and specifically</a:t>
            </a:r>
          </a:p>
          <a:p>
            <a:r>
              <a:rPr lang="en-AU" dirty="0">
                <a:latin typeface="+mj-lt"/>
              </a:rPr>
              <a:t>Wider </a:t>
            </a:r>
            <a:r>
              <a:rPr lang="en-AU" dirty="0" smtClean="0">
                <a:latin typeface="+mj-lt"/>
              </a:rPr>
              <a:t>range of age </a:t>
            </a:r>
            <a:r>
              <a:rPr lang="en-AU" dirty="0" smtClean="0">
                <a:latin typeface="+mj-lt"/>
              </a:rPr>
              <a:t>groups</a:t>
            </a:r>
            <a:endParaRPr lang="en-AU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260350"/>
            <a:ext cx="7772400" cy="2057400"/>
          </a:xfrm>
        </p:spPr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87450" y="3019425"/>
            <a:ext cx="6400800" cy="9144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sz="2600">
              <a:latin typeface="Garamond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2600">
                <a:latin typeface="Garamond" pitchFamily="18" charset="0"/>
              </a:rPr>
              <a:t>Orit Ben-Harush</a:t>
            </a:r>
          </a:p>
          <a:p>
            <a:pPr>
              <a:lnSpc>
                <a:spcPct val="80000"/>
              </a:lnSpc>
            </a:pPr>
            <a:endParaRPr lang="en-US" sz="2600">
              <a:latin typeface="Garamond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2600">
                <a:latin typeface="Garamond" pitchFamily="18" charset="0"/>
              </a:rPr>
              <a:t>o.benharush@student.qut.edu.au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8" name="Picture 2" descr="2005302890_1_F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68313" y="765175"/>
            <a:ext cx="5033962" cy="3775075"/>
          </a:xfrm>
          <a:prstGeom prst="rect">
            <a:avLst/>
          </a:prstGeom>
          <a:noFill/>
        </p:spPr>
      </p:pic>
      <p:sp>
        <p:nvSpPr>
          <p:cNvPr id="20377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>
                <a:solidFill>
                  <a:schemeClr val="tx1"/>
                </a:solidFill>
              </a:rPr>
              <a:t>Methodology </a:t>
            </a:r>
            <a:r>
              <a:rPr lang="en-US" sz="3200">
                <a:solidFill>
                  <a:schemeClr val="tx1"/>
                </a:solidFill>
                <a:latin typeface="Comic Sans MS" pitchFamily="66" charset="0"/>
              </a:rPr>
              <a:t>› </a:t>
            </a:r>
            <a:r>
              <a:rPr lang="en-US" sz="3200">
                <a:solidFill>
                  <a:schemeClr val="tx1"/>
                </a:solidFill>
              </a:rPr>
              <a:t>case study </a:t>
            </a:r>
            <a:r>
              <a:rPr lang="en-US" sz="3200">
                <a:solidFill>
                  <a:schemeClr val="tx1"/>
                </a:solidFill>
                <a:latin typeface="Comic Sans MS" pitchFamily="66" charset="0"/>
              </a:rPr>
              <a:t>›</a:t>
            </a:r>
            <a:r>
              <a:rPr lang="en-US" sz="3200">
                <a:solidFill>
                  <a:schemeClr val="tx1"/>
                </a:solidFill>
              </a:rPr>
              <a:t> </a:t>
            </a:r>
            <a:r>
              <a:rPr lang="en-US" sz="3200"/>
              <a:t/>
            </a:r>
            <a:br>
              <a:rPr lang="en-US" sz="3200"/>
            </a:br>
            <a:r>
              <a:rPr lang="en-US" sz="4800">
                <a:solidFill>
                  <a:schemeClr val="bg1"/>
                </a:solidFill>
              </a:rPr>
              <a:t>Ocean Shores</a:t>
            </a:r>
          </a:p>
        </p:txBody>
      </p:sp>
      <p:pic>
        <p:nvPicPr>
          <p:cNvPr id="203780" name="Picture 4"/>
          <p:cNvPicPr preferRelativeResize="0"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692775" y="782638"/>
            <a:ext cx="3127375" cy="487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8235950" y="3556000"/>
            <a:ext cx="287338" cy="287338"/>
            <a:chOff x="5090" y="2138"/>
            <a:chExt cx="181" cy="181"/>
          </a:xfrm>
        </p:grpSpPr>
        <p:sp>
          <p:nvSpPr>
            <p:cNvPr id="203782" name="Oval 6"/>
            <p:cNvSpPr>
              <a:spLocks noChangeArrowheads="1"/>
            </p:cNvSpPr>
            <p:nvPr/>
          </p:nvSpPr>
          <p:spPr bwMode="auto">
            <a:xfrm>
              <a:off x="5161" y="2187"/>
              <a:ext cx="45" cy="57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203783" name="Oval 7"/>
            <p:cNvSpPr>
              <a:spLocks noChangeArrowheads="1"/>
            </p:cNvSpPr>
            <p:nvPr/>
          </p:nvSpPr>
          <p:spPr bwMode="auto">
            <a:xfrm>
              <a:off x="5090" y="2138"/>
              <a:ext cx="181" cy="18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AU"/>
            </a:p>
          </p:txBody>
        </p:sp>
      </p:grpSp>
      <p:sp>
        <p:nvSpPr>
          <p:cNvPr id="20378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68313" y="4694238"/>
            <a:ext cx="6840537" cy="2263775"/>
          </a:xfrm>
        </p:spPr>
        <p:txBody>
          <a:bodyPr/>
          <a:lstStyle/>
          <a:p>
            <a:r>
              <a:rPr lang="en-AU" dirty="0">
                <a:latin typeface="Garamond" pitchFamily="18" charset="0"/>
              </a:rPr>
              <a:t>Far North Coast, New South Wales</a:t>
            </a:r>
          </a:p>
          <a:p>
            <a:r>
              <a:rPr lang="en-AU" dirty="0">
                <a:latin typeface="Garamond" pitchFamily="18" charset="0"/>
              </a:rPr>
              <a:t>150 kilometres south to Brisbane</a:t>
            </a:r>
          </a:p>
          <a:p>
            <a:r>
              <a:rPr lang="en-AU" dirty="0">
                <a:latin typeface="Garamond" pitchFamily="18" charset="0"/>
              </a:rPr>
              <a:t>5,600 residents</a:t>
            </a:r>
          </a:p>
          <a:p>
            <a:r>
              <a:rPr lang="en-AU" dirty="0">
                <a:latin typeface="Garamond" pitchFamily="18" charset="0"/>
              </a:rPr>
              <a:t>Long, open ocean beach </a:t>
            </a:r>
          </a:p>
        </p:txBody>
      </p:sp>
      <p:pic>
        <p:nvPicPr>
          <p:cNvPr id="9" name="Picture 4" descr="women and mobile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8215338" y="6000768"/>
            <a:ext cx="639763" cy="6572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3200">
                <a:solidFill>
                  <a:schemeClr val="tx1"/>
                </a:solidFill>
              </a:rPr>
              <a:t>Methodology </a:t>
            </a:r>
            <a:r>
              <a:rPr lang="en-US" sz="3200">
                <a:solidFill>
                  <a:schemeClr val="tx1"/>
                </a:solidFill>
                <a:latin typeface="Comic Sans MS" pitchFamily="66" charset="0"/>
              </a:rPr>
              <a:t>› </a:t>
            </a:r>
            <a:r>
              <a:rPr lang="en-US" sz="3200">
                <a:solidFill>
                  <a:schemeClr val="tx1"/>
                </a:solidFill>
              </a:rPr>
              <a:t>case study </a:t>
            </a:r>
            <a:r>
              <a:rPr lang="en-US" sz="3200">
                <a:solidFill>
                  <a:schemeClr val="tx1"/>
                </a:solidFill>
                <a:latin typeface="Comic Sans MS" pitchFamily="66" charset="0"/>
              </a:rPr>
              <a:t>›</a:t>
            </a:r>
            <a:r>
              <a:rPr lang="en-US" sz="3200">
                <a:solidFill>
                  <a:schemeClr val="tx1"/>
                </a:solidFill>
              </a:rPr>
              <a:t> </a:t>
            </a:r>
            <a:r>
              <a:rPr lang="en-US" sz="4800"/>
              <a:t/>
            </a:r>
            <a:br>
              <a:rPr lang="en-US" sz="4800"/>
            </a:br>
            <a:r>
              <a:rPr lang="en-US" sz="4800"/>
              <a:t>Sea change</a:t>
            </a:r>
          </a:p>
        </p:txBody>
      </p:sp>
      <p:pic>
        <p:nvPicPr>
          <p:cNvPr id="206851" name="Picture 3" descr="P100022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87900" y="3590925"/>
            <a:ext cx="4356100" cy="3267075"/>
          </a:xfrm>
          <a:prstGeom prst="rect">
            <a:avLst/>
          </a:prstGeom>
          <a:noFill/>
        </p:spPr>
      </p:pic>
      <p:sp>
        <p:nvSpPr>
          <p:cNvPr id="20685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1441450"/>
            <a:ext cx="8686800" cy="4724400"/>
          </a:xfrm>
        </p:spPr>
        <p:txBody>
          <a:bodyPr/>
          <a:lstStyle/>
          <a:p>
            <a:r>
              <a:rPr lang="en-AU" sz="3200" dirty="0">
                <a:latin typeface="Garamond" pitchFamily="18" charset="0"/>
              </a:rPr>
              <a:t>Ocean Shores as an example of ‘sea change’ - movement of people from metropolitan areas to provincial coast communities</a:t>
            </a:r>
          </a:p>
          <a:p>
            <a:r>
              <a:rPr lang="en-AU" sz="3200" dirty="0">
                <a:latin typeface="Garamond" pitchFamily="18" charset="0"/>
              </a:rPr>
              <a:t>Started in the 1980s, expected to continue </a:t>
            </a:r>
            <a:br>
              <a:rPr lang="en-AU" sz="3200" dirty="0">
                <a:latin typeface="Garamond" pitchFamily="18" charset="0"/>
              </a:rPr>
            </a:br>
            <a:r>
              <a:rPr lang="en-AU" sz="3200" dirty="0">
                <a:latin typeface="Garamond" pitchFamily="18" charset="0"/>
              </a:rPr>
              <a:t>(Salt, 2003)</a:t>
            </a:r>
          </a:p>
          <a:p>
            <a:r>
              <a:rPr lang="en-AU" sz="3200" dirty="0">
                <a:latin typeface="Garamond" pitchFamily="18" charset="0"/>
              </a:rPr>
              <a:t>Internal migration</a:t>
            </a:r>
            <a:endParaRPr lang="en-US" sz="3200" dirty="0">
              <a:latin typeface="Garamond" pitchFamily="18" charset="0"/>
            </a:endParaRPr>
          </a:p>
        </p:txBody>
      </p:sp>
      <p:pic>
        <p:nvPicPr>
          <p:cNvPr id="6" name="Picture 4" descr="women and mobile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504237" y="6072206"/>
            <a:ext cx="639763" cy="6572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Social network types relations</a:t>
            </a:r>
          </a:p>
        </p:txBody>
      </p:sp>
      <p:grpSp>
        <p:nvGrpSpPr>
          <p:cNvPr id="74784" name="Group 32"/>
          <p:cNvGrpSpPr>
            <a:grpSpLocks/>
          </p:cNvGrpSpPr>
          <p:nvPr/>
        </p:nvGrpSpPr>
        <p:grpSpPr bwMode="auto">
          <a:xfrm>
            <a:off x="900113" y="1773238"/>
            <a:ext cx="7127875" cy="4752975"/>
            <a:chOff x="906" y="1563"/>
            <a:chExt cx="3288" cy="2434"/>
          </a:xfrm>
        </p:grpSpPr>
        <p:sp>
          <p:nvSpPr>
            <p:cNvPr id="74771" name="AutoShape 19"/>
            <p:cNvSpPr>
              <a:spLocks noChangeAspect="1" noChangeArrowheads="1"/>
            </p:cNvSpPr>
            <p:nvPr/>
          </p:nvSpPr>
          <p:spPr bwMode="auto">
            <a:xfrm>
              <a:off x="906" y="1563"/>
              <a:ext cx="3288" cy="2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74772" name="_s1028"/>
            <p:cNvSpPr>
              <a:spLocks noChangeArrowheads="1"/>
            </p:cNvSpPr>
            <p:nvPr/>
          </p:nvSpPr>
          <p:spPr bwMode="auto">
            <a:xfrm>
              <a:off x="906" y="1563"/>
              <a:ext cx="3288" cy="2434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4B595B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en-AU"/>
            </a:p>
          </p:txBody>
        </p:sp>
        <p:sp>
          <p:nvSpPr>
            <p:cNvPr id="74773" name="_s1028"/>
            <p:cNvSpPr>
              <a:spLocks noChangeArrowheads="1"/>
            </p:cNvSpPr>
            <p:nvPr/>
          </p:nvSpPr>
          <p:spPr bwMode="auto">
            <a:xfrm>
              <a:off x="1945" y="1785"/>
              <a:ext cx="1513" cy="1269"/>
            </a:xfrm>
            <a:prstGeom prst="ellipse">
              <a:avLst/>
            </a:prstGeom>
            <a:solidFill>
              <a:srgbClr val="0399FF">
                <a:alpha val="14000"/>
              </a:srgbClr>
            </a:solidFill>
            <a:ln w="9525">
              <a:solidFill>
                <a:srgbClr val="4B595B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en-AU"/>
            </a:p>
          </p:txBody>
        </p:sp>
        <p:sp>
          <p:nvSpPr>
            <p:cNvPr id="74774" name="_s1030"/>
            <p:cNvSpPr>
              <a:spLocks noChangeArrowheads="1"/>
            </p:cNvSpPr>
            <p:nvPr/>
          </p:nvSpPr>
          <p:spPr bwMode="auto">
            <a:xfrm>
              <a:off x="2937" y="2139"/>
              <a:ext cx="696" cy="643"/>
            </a:xfrm>
            <a:prstGeom prst="ellipse">
              <a:avLst/>
            </a:prstGeom>
            <a:solidFill>
              <a:srgbClr val="800000">
                <a:alpha val="30000"/>
              </a:srgbClr>
            </a:solidFill>
            <a:ln w="9525">
              <a:solidFill>
                <a:srgbClr val="F60802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en-AU"/>
            </a:p>
          </p:txBody>
        </p:sp>
        <p:sp>
          <p:nvSpPr>
            <p:cNvPr id="74775" name="_s1028"/>
            <p:cNvSpPr>
              <a:spLocks noChangeArrowheads="1"/>
            </p:cNvSpPr>
            <p:nvPr/>
          </p:nvSpPr>
          <p:spPr bwMode="auto">
            <a:xfrm>
              <a:off x="1424" y="2117"/>
              <a:ext cx="2312" cy="1530"/>
            </a:xfrm>
            <a:prstGeom prst="ellipse">
              <a:avLst/>
            </a:prstGeom>
            <a:solidFill>
              <a:srgbClr val="FF99CC">
                <a:alpha val="50000"/>
              </a:srgbClr>
            </a:solidFill>
            <a:ln w="9525">
              <a:solidFill>
                <a:srgbClr val="4B595B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en-AU"/>
            </a:p>
          </p:txBody>
        </p:sp>
        <p:sp>
          <p:nvSpPr>
            <p:cNvPr id="74776" name="_s1028"/>
            <p:cNvSpPr>
              <a:spLocks noChangeArrowheads="1"/>
            </p:cNvSpPr>
            <p:nvPr/>
          </p:nvSpPr>
          <p:spPr bwMode="auto">
            <a:xfrm>
              <a:off x="2189" y="2761"/>
              <a:ext cx="1182" cy="1095"/>
            </a:xfrm>
            <a:prstGeom prst="ellipse">
              <a:avLst/>
            </a:prstGeom>
            <a:solidFill>
              <a:srgbClr val="99CC00">
                <a:alpha val="33000"/>
              </a:srgbClr>
            </a:solidFill>
            <a:ln w="9525">
              <a:solidFill>
                <a:srgbClr val="4B595B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en-AU"/>
            </a:p>
          </p:txBody>
        </p:sp>
        <p:sp>
          <p:nvSpPr>
            <p:cNvPr id="74777" name="Text Box 25"/>
            <p:cNvSpPr txBox="1">
              <a:spLocks noChangeArrowheads="1"/>
            </p:cNvSpPr>
            <p:nvPr/>
          </p:nvSpPr>
          <p:spPr bwMode="auto">
            <a:xfrm>
              <a:off x="1655" y="1632"/>
              <a:ext cx="1483" cy="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0409" tIns="35204" rIns="70409" bIns="35204"/>
            <a:lstStyle/>
            <a:p>
              <a:pPr algn="ctr"/>
              <a:r>
                <a:rPr lang="en-US" b="1">
                  <a:solidFill>
                    <a:srgbClr val="000000"/>
                  </a:solidFill>
                </a:rPr>
                <a:t>Global (social) network</a:t>
              </a:r>
              <a:endParaRPr lang="en-US"/>
            </a:p>
          </p:txBody>
        </p:sp>
        <p:sp>
          <p:nvSpPr>
            <p:cNvPr id="74778" name="Text Box 26"/>
            <p:cNvSpPr txBox="1">
              <a:spLocks noChangeArrowheads="1"/>
            </p:cNvSpPr>
            <p:nvPr/>
          </p:nvSpPr>
          <p:spPr bwMode="auto">
            <a:xfrm>
              <a:off x="1422" y="2769"/>
              <a:ext cx="904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0409" tIns="35204" rIns="70409" bIns="35204"/>
            <a:lstStyle/>
            <a:p>
              <a:r>
                <a:rPr lang="en-US" b="1">
                  <a:solidFill>
                    <a:srgbClr val="000000"/>
                  </a:solidFill>
                </a:rPr>
                <a:t>Location based</a:t>
              </a:r>
              <a:endParaRPr lang="en-US"/>
            </a:p>
          </p:txBody>
        </p:sp>
        <p:sp>
          <p:nvSpPr>
            <p:cNvPr id="74779" name="Text Box 27"/>
            <p:cNvSpPr txBox="1">
              <a:spLocks noChangeArrowheads="1"/>
            </p:cNvSpPr>
            <p:nvPr/>
          </p:nvSpPr>
          <p:spPr bwMode="auto">
            <a:xfrm>
              <a:off x="2397" y="3647"/>
              <a:ext cx="904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0409" tIns="35204" rIns="70409" bIns="35204"/>
            <a:lstStyle/>
            <a:p>
              <a:r>
                <a:rPr lang="en-US" b="1">
                  <a:solidFill>
                    <a:srgbClr val="000000"/>
                  </a:solidFill>
                </a:rPr>
                <a:t>Work related</a:t>
              </a:r>
              <a:endParaRPr lang="en-US"/>
            </a:p>
          </p:txBody>
        </p:sp>
        <p:sp>
          <p:nvSpPr>
            <p:cNvPr id="74780" name="Text Box 28"/>
            <p:cNvSpPr txBox="1">
              <a:spLocks noChangeArrowheads="1"/>
            </p:cNvSpPr>
            <p:nvPr/>
          </p:nvSpPr>
          <p:spPr bwMode="auto">
            <a:xfrm>
              <a:off x="3011" y="2354"/>
              <a:ext cx="640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0409" tIns="35204" rIns="70409" bIns="35204"/>
            <a:lstStyle/>
            <a:p>
              <a:pPr algn="ctr"/>
              <a:r>
                <a:rPr lang="en-US" b="1">
                  <a:solidFill>
                    <a:srgbClr val="000000"/>
                  </a:solidFill>
                </a:rPr>
                <a:t>Family</a:t>
              </a:r>
              <a:endParaRPr lang="en-US"/>
            </a:p>
          </p:txBody>
        </p:sp>
        <p:sp>
          <p:nvSpPr>
            <p:cNvPr id="74781" name="Text Box 29"/>
            <p:cNvSpPr txBox="1">
              <a:spLocks noChangeArrowheads="1"/>
            </p:cNvSpPr>
            <p:nvPr/>
          </p:nvSpPr>
          <p:spPr bwMode="auto">
            <a:xfrm>
              <a:off x="2290" y="1888"/>
              <a:ext cx="904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0409" tIns="35204" rIns="70409" bIns="35204"/>
            <a:lstStyle/>
            <a:p>
              <a:r>
                <a:rPr lang="en-US" b="1">
                  <a:solidFill>
                    <a:srgbClr val="000000"/>
                  </a:solidFill>
                </a:rPr>
                <a:t>Friendwork</a:t>
              </a:r>
              <a:endParaRPr lang="en-US"/>
            </a:p>
          </p:txBody>
        </p:sp>
        <p:sp>
          <p:nvSpPr>
            <p:cNvPr id="74782" name="_s1028"/>
            <p:cNvSpPr>
              <a:spLocks noChangeArrowheads="1"/>
            </p:cNvSpPr>
            <p:nvPr/>
          </p:nvSpPr>
          <p:spPr bwMode="auto">
            <a:xfrm>
              <a:off x="1481" y="2964"/>
              <a:ext cx="888" cy="801"/>
            </a:xfrm>
            <a:prstGeom prst="ellipse">
              <a:avLst/>
            </a:prstGeom>
            <a:solidFill>
              <a:srgbClr val="FF6600">
                <a:alpha val="39999"/>
              </a:srgbClr>
            </a:solidFill>
            <a:ln w="9525">
              <a:solidFill>
                <a:srgbClr val="4B595B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en-AU"/>
            </a:p>
          </p:txBody>
        </p:sp>
        <p:sp>
          <p:nvSpPr>
            <p:cNvPr id="74783" name="Text Box 31"/>
            <p:cNvSpPr txBox="1">
              <a:spLocks noChangeArrowheads="1"/>
            </p:cNvSpPr>
            <p:nvPr/>
          </p:nvSpPr>
          <p:spPr bwMode="auto">
            <a:xfrm>
              <a:off x="1434" y="3305"/>
              <a:ext cx="1219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0409" tIns="35204" rIns="70409" bIns="35204"/>
            <a:lstStyle/>
            <a:p>
              <a:r>
                <a:rPr lang="en-US" b="1">
                  <a:solidFill>
                    <a:srgbClr val="000000"/>
                  </a:solidFill>
                </a:rPr>
                <a:t>Online relationships</a:t>
              </a:r>
              <a:endParaRPr lang="en-US"/>
            </a:p>
          </p:txBody>
        </p:sp>
      </p:grpSp>
      <p:pic>
        <p:nvPicPr>
          <p:cNvPr id="18" name="Picture 4" descr="women and mobile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5338" y="6000768"/>
            <a:ext cx="639763" cy="6572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chemeClr val="tx1"/>
                </a:solidFill>
              </a:rPr>
              <a:t>Methodology </a:t>
            </a:r>
            <a:r>
              <a:rPr lang="en-US" sz="2800" dirty="0">
                <a:solidFill>
                  <a:schemeClr val="tx1"/>
                </a:solidFill>
                <a:latin typeface="Comic Sans MS" pitchFamily="66" charset="0"/>
              </a:rPr>
              <a:t>› </a:t>
            </a:r>
            <a:r>
              <a:rPr lang="en-US" sz="2800" dirty="0">
                <a:solidFill>
                  <a:schemeClr val="tx1"/>
                </a:solidFill>
              </a:rPr>
              <a:t>case study </a:t>
            </a:r>
            <a:r>
              <a:rPr lang="en-US" sz="2800" dirty="0">
                <a:solidFill>
                  <a:schemeClr val="tx1"/>
                </a:solidFill>
                <a:latin typeface="Comic Sans MS" pitchFamily="66" charset="0"/>
              </a:rPr>
              <a:t>›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4000" dirty="0"/>
              <a:t>Mobile phone log</a:t>
            </a:r>
          </a:p>
        </p:txBody>
      </p:sp>
      <p:pic>
        <p:nvPicPr>
          <p:cNvPr id="197635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2413" y="1612900"/>
            <a:ext cx="8856662" cy="4552950"/>
          </a:xfrm>
          <a:prstGeom prst="rect">
            <a:avLst/>
          </a:prstGeom>
          <a:noFill/>
        </p:spPr>
      </p:pic>
      <p:pic>
        <p:nvPicPr>
          <p:cNvPr id="5" name="Picture 4" descr="women and mobile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432831" y="6129361"/>
            <a:ext cx="639763" cy="6572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>
                <a:solidFill>
                  <a:schemeClr val="tx1"/>
                </a:solidFill>
              </a:rPr>
              <a:t>Methodology </a:t>
            </a:r>
            <a:r>
              <a:rPr lang="en-US" sz="2800">
                <a:solidFill>
                  <a:schemeClr val="tx1"/>
                </a:solidFill>
                <a:latin typeface="Comic Sans MS" pitchFamily="66" charset="0"/>
              </a:rPr>
              <a:t>› </a:t>
            </a:r>
            <a:r>
              <a:rPr lang="en-US" sz="2800">
                <a:solidFill>
                  <a:schemeClr val="tx1"/>
                </a:solidFill>
              </a:rPr>
              <a:t>case study </a:t>
            </a:r>
            <a:r>
              <a:rPr lang="en-US" sz="2800">
                <a:solidFill>
                  <a:schemeClr val="tx1"/>
                </a:solidFill>
                <a:latin typeface="Comic Sans MS" pitchFamily="66" charset="0"/>
              </a:rPr>
              <a:t>›</a:t>
            </a:r>
            <a:r>
              <a:rPr lang="en-US" sz="3200">
                <a:solidFill>
                  <a:schemeClr val="tx1"/>
                </a:solidFill>
              </a:rPr>
              <a:t> </a:t>
            </a:r>
            <a:br>
              <a:rPr lang="en-US" sz="3200">
                <a:solidFill>
                  <a:schemeClr val="tx1"/>
                </a:solidFill>
              </a:rPr>
            </a:br>
            <a:r>
              <a:rPr lang="en-US" sz="4000"/>
              <a:t>Network of friends</a:t>
            </a:r>
          </a:p>
        </p:txBody>
      </p:sp>
      <p:pic>
        <p:nvPicPr>
          <p:cNvPr id="198659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3850" y="1700213"/>
            <a:ext cx="8628063" cy="4124325"/>
          </a:xfrm>
          <a:prstGeom prst="rect">
            <a:avLst/>
          </a:prstGeom>
          <a:noFill/>
        </p:spPr>
      </p:pic>
      <p:pic>
        <p:nvPicPr>
          <p:cNvPr id="6" name="Picture 5" descr="women and mobile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8432831" y="6129361"/>
            <a:ext cx="639763" cy="6572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>
                <a:solidFill>
                  <a:schemeClr val="tx1"/>
                </a:solidFill>
              </a:rPr>
              <a:t>Methodology </a:t>
            </a:r>
            <a:r>
              <a:rPr lang="en-US" sz="2800">
                <a:solidFill>
                  <a:schemeClr val="tx1"/>
                </a:solidFill>
                <a:latin typeface="Comic Sans MS" pitchFamily="66" charset="0"/>
              </a:rPr>
              <a:t>› </a:t>
            </a:r>
            <a:r>
              <a:rPr lang="en-US" sz="2800">
                <a:solidFill>
                  <a:schemeClr val="tx1"/>
                </a:solidFill>
              </a:rPr>
              <a:t>case study </a:t>
            </a:r>
            <a:r>
              <a:rPr lang="en-US" sz="2800">
                <a:solidFill>
                  <a:schemeClr val="tx1"/>
                </a:solidFill>
                <a:latin typeface="Comic Sans MS" pitchFamily="66" charset="0"/>
              </a:rPr>
              <a:t>›</a:t>
            </a:r>
            <a:r>
              <a:rPr lang="en-US" sz="3200">
                <a:solidFill>
                  <a:schemeClr val="tx1"/>
                </a:solidFill>
              </a:rPr>
              <a:t> </a:t>
            </a:r>
            <a:br>
              <a:rPr lang="en-US" sz="3200">
                <a:solidFill>
                  <a:schemeClr val="tx1"/>
                </a:solidFill>
              </a:rPr>
            </a:br>
            <a:r>
              <a:rPr lang="en-US" sz="4000"/>
              <a:t>Network diagram sheet</a:t>
            </a:r>
          </a:p>
        </p:txBody>
      </p:sp>
      <p:pic>
        <p:nvPicPr>
          <p:cNvPr id="199683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175000" y="1350963"/>
            <a:ext cx="6076950" cy="5534025"/>
          </a:xfrm>
          <a:prstGeom prst="rect">
            <a:avLst/>
          </a:prstGeom>
          <a:noFill/>
        </p:spPr>
      </p:pic>
      <p:sp>
        <p:nvSpPr>
          <p:cNvPr id="19968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30225" y="3452813"/>
            <a:ext cx="2744788" cy="481012"/>
          </a:xfrm>
          <a:solidFill>
            <a:srgbClr val="00FF00"/>
          </a:solidFill>
          <a:ln/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b="1">
                <a:latin typeface="Garamond" pitchFamily="18" charset="0"/>
              </a:rPr>
              <a:t>mobile phone</a:t>
            </a:r>
          </a:p>
        </p:txBody>
      </p:sp>
      <p:sp>
        <p:nvSpPr>
          <p:cNvPr id="199685" name="Rectangle 5"/>
          <p:cNvSpPr>
            <a:spLocks noChangeArrowheads="1"/>
          </p:cNvSpPr>
          <p:nvPr/>
        </p:nvSpPr>
        <p:spPr bwMode="auto">
          <a:xfrm>
            <a:off x="530225" y="2779713"/>
            <a:ext cx="2746375" cy="504825"/>
          </a:xfrm>
          <a:prstGeom prst="rect">
            <a:avLst/>
          </a:prstGeom>
          <a:solidFill>
            <a:srgbClr val="0099FF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sz="2800" b="1">
                <a:cs typeface="Arial" charset="0"/>
              </a:rPr>
              <a:t>internet</a:t>
            </a:r>
          </a:p>
        </p:txBody>
      </p:sp>
      <p:sp>
        <p:nvSpPr>
          <p:cNvPr id="199686" name="Rectangle 6"/>
          <p:cNvSpPr>
            <a:spLocks noChangeArrowheads="1"/>
          </p:cNvSpPr>
          <p:nvPr/>
        </p:nvSpPr>
        <p:spPr bwMode="auto">
          <a:xfrm>
            <a:off x="530225" y="2132013"/>
            <a:ext cx="2746375" cy="5048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sz="2800" b="1">
                <a:cs typeface="Arial" charset="0"/>
              </a:rPr>
              <a:t>telephone</a:t>
            </a:r>
          </a:p>
        </p:txBody>
      </p:sp>
      <p:sp>
        <p:nvSpPr>
          <p:cNvPr id="199687" name="Rectangle 7"/>
          <p:cNvSpPr>
            <a:spLocks noChangeArrowheads="1"/>
          </p:cNvSpPr>
          <p:nvPr/>
        </p:nvSpPr>
        <p:spPr bwMode="auto">
          <a:xfrm>
            <a:off x="530225" y="1484313"/>
            <a:ext cx="2746375" cy="50482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sz="2800" b="1">
                <a:cs typeface="Arial" charset="0"/>
              </a:rPr>
              <a:t>face-to-face</a:t>
            </a:r>
          </a:p>
        </p:txBody>
      </p:sp>
      <p:sp>
        <p:nvSpPr>
          <p:cNvPr id="199688" name="Rectangle 8"/>
          <p:cNvSpPr>
            <a:spLocks noChangeArrowheads="1"/>
          </p:cNvSpPr>
          <p:nvPr/>
        </p:nvSpPr>
        <p:spPr bwMode="auto">
          <a:xfrm>
            <a:off x="539750" y="4076700"/>
            <a:ext cx="2746375" cy="504825"/>
          </a:xfrm>
          <a:prstGeom prst="rect">
            <a:avLst/>
          </a:prstGeom>
          <a:solidFill>
            <a:srgbClr val="FF6699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sz="2800" b="1">
                <a:cs typeface="Arial" charset="0"/>
              </a:rPr>
              <a:t>other</a:t>
            </a:r>
          </a:p>
        </p:txBody>
      </p:sp>
      <p:sp>
        <p:nvSpPr>
          <p:cNvPr id="199689" name="Text Box 9"/>
          <p:cNvSpPr txBox="1">
            <a:spLocks noChangeArrowheads="1"/>
          </p:cNvSpPr>
          <p:nvPr/>
        </p:nvSpPr>
        <p:spPr bwMode="auto">
          <a:xfrm>
            <a:off x="4859338" y="3068638"/>
            <a:ext cx="561975" cy="27463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Helen</a:t>
            </a:r>
          </a:p>
        </p:txBody>
      </p:sp>
      <p:sp>
        <p:nvSpPr>
          <p:cNvPr id="199690" name="Text Box 10"/>
          <p:cNvSpPr txBox="1">
            <a:spLocks noChangeArrowheads="1"/>
          </p:cNvSpPr>
          <p:nvPr/>
        </p:nvSpPr>
        <p:spPr bwMode="auto">
          <a:xfrm>
            <a:off x="3851275" y="3716338"/>
            <a:ext cx="649288" cy="27463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Sandra</a:t>
            </a:r>
          </a:p>
        </p:txBody>
      </p:sp>
      <p:sp>
        <p:nvSpPr>
          <p:cNvPr id="199691" name="Text Box 11"/>
          <p:cNvSpPr txBox="1">
            <a:spLocks noChangeArrowheads="1"/>
          </p:cNvSpPr>
          <p:nvPr/>
        </p:nvSpPr>
        <p:spPr bwMode="auto">
          <a:xfrm>
            <a:off x="7092950" y="3571875"/>
            <a:ext cx="561975" cy="27463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Mary</a:t>
            </a:r>
          </a:p>
        </p:txBody>
      </p:sp>
      <p:sp>
        <p:nvSpPr>
          <p:cNvPr id="199692" name="Text Box 12"/>
          <p:cNvSpPr txBox="1">
            <a:spLocks noChangeArrowheads="1"/>
          </p:cNvSpPr>
          <p:nvPr/>
        </p:nvSpPr>
        <p:spPr bwMode="auto">
          <a:xfrm>
            <a:off x="5795963" y="3429000"/>
            <a:ext cx="561975" cy="27463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Rose</a:t>
            </a:r>
          </a:p>
        </p:txBody>
      </p:sp>
      <p:sp>
        <p:nvSpPr>
          <p:cNvPr id="199693" name="Text Box 13"/>
          <p:cNvSpPr txBox="1">
            <a:spLocks noChangeArrowheads="1"/>
          </p:cNvSpPr>
          <p:nvPr/>
        </p:nvSpPr>
        <p:spPr bwMode="auto">
          <a:xfrm>
            <a:off x="6156325" y="4221163"/>
            <a:ext cx="561975" cy="27463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Kylie</a:t>
            </a:r>
          </a:p>
        </p:txBody>
      </p:sp>
      <p:sp>
        <p:nvSpPr>
          <p:cNvPr id="199694" name="Text Box 14"/>
          <p:cNvSpPr txBox="1">
            <a:spLocks noChangeArrowheads="1"/>
          </p:cNvSpPr>
          <p:nvPr/>
        </p:nvSpPr>
        <p:spPr bwMode="auto">
          <a:xfrm>
            <a:off x="4572000" y="5156200"/>
            <a:ext cx="561975" cy="2746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Jo</a:t>
            </a:r>
          </a:p>
        </p:txBody>
      </p:sp>
      <p:sp>
        <p:nvSpPr>
          <p:cNvPr id="199695" name="Text Box 15"/>
          <p:cNvSpPr txBox="1">
            <a:spLocks noChangeArrowheads="1"/>
          </p:cNvSpPr>
          <p:nvPr/>
        </p:nvSpPr>
        <p:spPr bwMode="auto">
          <a:xfrm>
            <a:off x="6588125" y="5516563"/>
            <a:ext cx="561975" cy="27463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Mary</a:t>
            </a:r>
          </a:p>
        </p:txBody>
      </p:sp>
      <p:sp>
        <p:nvSpPr>
          <p:cNvPr id="199696" name="Text Box 16"/>
          <p:cNvSpPr txBox="1">
            <a:spLocks noChangeArrowheads="1"/>
          </p:cNvSpPr>
          <p:nvPr/>
        </p:nvSpPr>
        <p:spPr bwMode="auto">
          <a:xfrm>
            <a:off x="5651500" y="6237288"/>
            <a:ext cx="561975" cy="27463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Jen</a:t>
            </a:r>
          </a:p>
        </p:txBody>
      </p:sp>
      <p:sp>
        <p:nvSpPr>
          <p:cNvPr id="199697" name="Text Box 17"/>
          <p:cNvSpPr txBox="1">
            <a:spLocks noChangeArrowheads="1"/>
          </p:cNvSpPr>
          <p:nvPr/>
        </p:nvSpPr>
        <p:spPr bwMode="auto">
          <a:xfrm>
            <a:off x="6588125" y="1628775"/>
            <a:ext cx="561975" cy="2746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Ruth</a:t>
            </a:r>
          </a:p>
        </p:txBody>
      </p:sp>
      <p:sp>
        <p:nvSpPr>
          <p:cNvPr id="199698" name="Text Box 18"/>
          <p:cNvSpPr txBox="1">
            <a:spLocks noChangeArrowheads="1"/>
          </p:cNvSpPr>
          <p:nvPr/>
        </p:nvSpPr>
        <p:spPr bwMode="auto">
          <a:xfrm>
            <a:off x="5003800" y="3644900"/>
            <a:ext cx="647700" cy="274638"/>
          </a:xfrm>
          <a:prstGeom prst="rect">
            <a:avLst/>
          </a:prstGeom>
          <a:solidFill>
            <a:srgbClr val="0099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Abigail</a:t>
            </a:r>
          </a:p>
        </p:txBody>
      </p:sp>
      <p:sp>
        <p:nvSpPr>
          <p:cNvPr id="199699" name="Text Box 19"/>
          <p:cNvSpPr txBox="1">
            <a:spLocks noChangeArrowheads="1"/>
          </p:cNvSpPr>
          <p:nvPr/>
        </p:nvSpPr>
        <p:spPr bwMode="auto">
          <a:xfrm>
            <a:off x="5651500" y="5084763"/>
            <a:ext cx="647700" cy="274637"/>
          </a:xfrm>
          <a:prstGeom prst="rect">
            <a:avLst/>
          </a:prstGeom>
          <a:solidFill>
            <a:srgbClr val="0099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Ronny</a:t>
            </a:r>
          </a:p>
        </p:txBody>
      </p:sp>
      <p:sp>
        <p:nvSpPr>
          <p:cNvPr id="199700" name="Text Box 20"/>
          <p:cNvSpPr txBox="1">
            <a:spLocks noChangeArrowheads="1"/>
          </p:cNvSpPr>
          <p:nvPr/>
        </p:nvSpPr>
        <p:spPr bwMode="auto">
          <a:xfrm>
            <a:off x="7019925" y="4437063"/>
            <a:ext cx="504825" cy="274637"/>
          </a:xfrm>
          <a:prstGeom prst="rect">
            <a:avLst/>
          </a:prstGeom>
          <a:solidFill>
            <a:srgbClr val="0099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Beth</a:t>
            </a:r>
          </a:p>
        </p:txBody>
      </p:sp>
      <p:sp>
        <p:nvSpPr>
          <p:cNvPr id="199701" name="Text Box 21"/>
          <p:cNvSpPr txBox="1">
            <a:spLocks noChangeArrowheads="1"/>
          </p:cNvSpPr>
          <p:nvPr/>
        </p:nvSpPr>
        <p:spPr bwMode="auto">
          <a:xfrm>
            <a:off x="5148263" y="4508500"/>
            <a:ext cx="647700" cy="274638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Karen</a:t>
            </a:r>
          </a:p>
        </p:txBody>
      </p:sp>
      <p:sp>
        <p:nvSpPr>
          <p:cNvPr id="199702" name="Text Box 22"/>
          <p:cNvSpPr txBox="1">
            <a:spLocks noChangeArrowheads="1"/>
          </p:cNvSpPr>
          <p:nvPr/>
        </p:nvSpPr>
        <p:spPr bwMode="auto">
          <a:xfrm>
            <a:off x="6661150" y="2276475"/>
            <a:ext cx="647700" cy="274638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Tim</a:t>
            </a:r>
          </a:p>
        </p:txBody>
      </p:sp>
      <p:sp>
        <p:nvSpPr>
          <p:cNvPr id="199703" name="Text Box 23"/>
          <p:cNvSpPr txBox="1">
            <a:spLocks noChangeArrowheads="1"/>
          </p:cNvSpPr>
          <p:nvPr/>
        </p:nvSpPr>
        <p:spPr bwMode="auto">
          <a:xfrm>
            <a:off x="4427538" y="2563813"/>
            <a:ext cx="647700" cy="274637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Julia</a:t>
            </a:r>
          </a:p>
        </p:txBody>
      </p:sp>
      <p:pic>
        <p:nvPicPr>
          <p:cNvPr id="199705" name="Picture 2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067050" y="1323975"/>
            <a:ext cx="6076950" cy="5534025"/>
          </a:xfrm>
          <a:prstGeom prst="rect">
            <a:avLst/>
          </a:prstGeom>
          <a:noFill/>
        </p:spPr>
      </p:pic>
      <p:sp>
        <p:nvSpPr>
          <p:cNvPr id="199706" name="Rectangle 26"/>
          <p:cNvSpPr>
            <a:spLocks noChangeArrowheads="1"/>
          </p:cNvSpPr>
          <p:nvPr/>
        </p:nvSpPr>
        <p:spPr bwMode="auto">
          <a:xfrm>
            <a:off x="422275" y="3425825"/>
            <a:ext cx="2744788" cy="481013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sz="2800" b="1">
                <a:cs typeface="Arial" charset="0"/>
              </a:rPr>
              <a:t>mobile phone</a:t>
            </a:r>
          </a:p>
        </p:txBody>
      </p:sp>
      <p:sp>
        <p:nvSpPr>
          <p:cNvPr id="199707" name="Rectangle 27"/>
          <p:cNvSpPr>
            <a:spLocks noChangeArrowheads="1"/>
          </p:cNvSpPr>
          <p:nvPr/>
        </p:nvSpPr>
        <p:spPr bwMode="auto">
          <a:xfrm>
            <a:off x="422275" y="2752725"/>
            <a:ext cx="2746375" cy="504825"/>
          </a:xfrm>
          <a:prstGeom prst="rect">
            <a:avLst/>
          </a:prstGeom>
          <a:solidFill>
            <a:srgbClr val="0099FF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sz="2800" b="1">
                <a:cs typeface="Arial" charset="0"/>
              </a:rPr>
              <a:t>internet</a:t>
            </a:r>
          </a:p>
        </p:txBody>
      </p:sp>
      <p:sp>
        <p:nvSpPr>
          <p:cNvPr id="199708" name="Rectangle 28"/>
          <p:cNvSpPr>
            <a:spLocks noChangeArrowheads="1"/>
          </p:cNvSpPr>
          <p:nvPr/>
        </p:nvSpPr>
        <p:spPr bwMode="auto">
          <a:xfrm>
            <a:off x="422275" y="2105025"/>
            <a:ext cx="2746375" cy="5048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sz="2800" b="1">
                <a:cs typeface="Arial" charset="0"/>
              </a:rPr>
              <a:t>telephone</a:t>
            </a:r>
          </a:p>
        </p:txBody>
      </p:sp>
      <p:sp>
        <p:nvSpPr>
          <p:cNvPr id="199709" name="Rectangle 29"/>
          <p:cNvSpPr>
            <a:spLocks noChangeArrowheads="1"/>
          </p:cNvSpPr>
          <p:nvPr/>
        </p:nvSpPr>
        <p:spPr bwMode="auto">
          <a:xfrm>
            <a:off x="422275" y="1457325"/>
            <a:ext cx="2746375" cy="50482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sz="2800" b="1">
                <a:cs typeface="Arial" charset="0"/>
              </a:rPr>
              <a:t>face-to-face</a:t>
            </a:r>
          </a:p>
        </p:txBody>
      </p:sp>
      <p:sp>
        <p:nvSpPr>
          <p:cNvPr id="199710" name="Rectangle 30"/>
          <p:cNvSpPr>
            <a:spLocks noChangeArrowheads="1"/>
          </p:cNvSpPr>
          <p:nvPr/>
        </p:nvSpPr>
        <p:spPr bwMode="auto">
          <a:xfrm>
            <a:off x="431800" y="4049713"/>
            <a:ext cx="2746375" cy="504825"/>
          </a:xfrm>
          <a:prstGeom prst="rect">
            <a:avLst/>
          </a:prstGeom>
          <a:solidFill>
            <a:srgbClr val="FF6699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sz="2800" b="1">
                <a:cs typeface="Arial" charset="0"/>
              </a:rPr>
              <a:t>other</a:t>
            </a:r>
          </a:p>
        </p:txBody>
      </p:sp>
      <p:sp>
        <p:nvSpPr>
          <p:cNvPr id="199711" name="Text Box 31"/>
          <p:cNvSpPr txBox="1">
            <a:spLocks noChangeArrowheads="1"/>
          </p:cNvSpPr>
          <p:nvPr/>
        </p:nvSpPr>
        <p:spPr bwMode="auto">
          <a:xfrm>
            <a:off x="4751388" y="3041650"/>
            <a:ext cx="561975" cy="27463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Helen</a:t>
            </a:r>
          </a:p>
        </p:txBody>
      </p:sp>
      <p:sp>
        <p:nvSpPr>
          <p:cNvPr id="199712" name="Text Box 32"/>
          <p:cNvSpPr txBox="1">
            <a:spLocks noChangeArrowheads="1"/>
          </p:cNvSpPr>
          <p:nvPr/>
        </p:nvSpPr>
        <p:spPr bwMode="auto">
          <a:xfrm>
            <a:off x="3743325" y="3689350"/>
            <a:ext cx="649288" cy="27463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Sandra</a:t>
            </a:r>
          </a:p>
        </p:txBody>
      </p:sp>
      <p:sp>
        <p:nvSpPr>
          <p:cNvPr id="199713" name="Text Box 33"/>
          <p:cNvSpPr txBox="1">
            <a:spLocks noChangeArrowheads="1"/>
          </p:cNvSpPr>
          <p:nvPr/>
        </p:nvSpPr>
        <p:spPr bwMode="auto">
          <a:xfrm>
            <a:off x="6985000" y="3544888"/>
            <a:ext cx="561975" cy="27463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Mary</a:t>
            </a:r>
          </a:p>
        </p:txBody>
      </p:sp>
      <p:sp>
        <p:nvSpPr>
          <p:cNvPr id="199714" name="Text Box 34"/>
          <p:cNvSpPr txBox="1">
            <a:spLocks noChangeArrowheads="1"/>
          </p:cNvSpPr>
          <p:nvPr/>
        </p:nvSpPr>
        <p:spPr bwMode="auto">
          <a:xfrm>
            <a:off x="5688013" y="3402013"/>
            <a:ext cx="561975" cy="27463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Rose</a:t>
            </a:r>
          </a:p>
        </p:txBody>
      </p:sp>
      <p:sp>
        <p:nvSpPr>
          <p:cNvPr id="199715" name="Text Box 35"/>
          <p:cNvSpPr txBox="1">
            <a:spLocks noChangeArrowheads="1"/>
          </p:cNvSpPr>
          <p:nvPr/>
        </p:nvSpPr>
        <p:spPr bwMode="auto">
          <a:xfrm>
            <a:off x="6048375" y="4194175"/>
            <a:ext cx="561975" cy="2746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Kylie</a:t>
            </a:r>
          </a:p>
        </p:txBody>
      </p:sp>
      <p:sp>
        <p:nvSpPr>
          <p:cNvPr id="199716" name="Text Box 36"/>
          <p:cNvSpPr txBox="1">
            <a:spLocks noChangeArrowheads="1"/>
          </p:cNvSpPr>
          <p:nvPr/>
        </p:nvSpPr>
        <p:spPr bwMode="auto">
          <a:xfrm>
            <a:off x="4464050" y="5129213"/>
            <a:ext cx="561975" cy="27463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Jo</a:t>
            </a:r>
          </a:p>
        </p:txBody>
      </p:sp>
      <p:sp>
        <p:nvSpPr>
          <p:cNvPr id="199717" name="Text Box 37"/>
          <p:cNvSpPr txBox="1">
            <a:spLocks noChangeArrowheads="1"/>
          </p:cNvSpPr>
          <p:nvPr/>
        </p:nvSpPr>
        <p:spPr bwMode="auto">
          <a:xfrm>
            <a:off x="6480175" y="5489575"/>
            <a:ext cx="561975" cy="2746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Mary</a:t>
            </a:r>
          </a:p>
        </p:txBody>
      </p:sp>
      <p:sp>
        <p:nvSpPr>
          <p:cNvPr id="199718" name="Text Box 38"/>
          <p:cNvSpPr txBox="1">
            <a:spLocks noChangeArrowheads="1"/>
          </p:cNvSpPr>
          <p:nvPr/>
        </p:nvSpPr>
        <p:spPr bwMode="auto">
          <a:xfrm>
            <a:off x="5543550" y="6210300"/>
            <a:ext cx="561975" cy="2746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Jen</a:t>
            </a:r>
          </a:p>
        </p:txBody>
      </p:sp>
      <p:sp>
        <p:nvSpPr>
          <p:cNvPr id="199719" name="Text Box 39"/>
          <p:cNvSpPr txBox="1">
            <a:spLocks noChangeArrowheads="1"/>
          </p:cNvSpPr>
          <p:nvPr/>
        </p:nvSpPr>
        <p:spPr bwMode="auto">
          <a:xfrm>
            <a:off x="6480175" y="1601788"/>
            <a:ext cx="561975" cy="27463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Ruth</a:t>
            </a:r>
          </a:p>
        </p:txBody>
      </p:sp>
      <p:sp>
        <p:nvSpPr>
          <p:cNvPr id="199720" name="Text Box 40"/>
          <p:cNvSpPr txBox="1">
            <a:spLocks noChangeArrowheads="1"/>
          </p:cNvSpPr>
          <p:nvPr/>
        </p:nvSpPr>
        <p:spPr bwMode="auto">
          <a:xfrm>
            <a:off x="4895850" y="3617913"/>
            <a:ext cx="647700" cy="274637"/>
          </a:xfrm>
          <a:prstGeom prst="rect">
            <a:avLst/>
          </a:prstGeom>
          <a:solidFill>
            <a:srgbClr val="0099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Abigail</a:t>
            </a:r>
          </a:p>
        </p:txBody>
      </p:sp>
      <p:sp>
        <p:nvSpPr>
          <p:cNvPr id="199721" name="Text Box 41"/>
          <p:cNvSpPr txBox="1">
            <a:spLocks noChangeArrowheads="1"/>
          </p:cNvSpPr>
          <p:nvPr/>
        </p:nvSpPr>
        <p:spPr bwMode="auto">
          <a:xfrm>
            <a:off x="5543550" y="5057775"/>
            <a:ext cx="647700" cy="274638"/>
          </a:xfrm>
          <a:prstGeom prst="rect">
            <a:avLst/>
          </a:prstGeom>
          <a:solidFill>
            <a:srgbClr val="0099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Ronny</a:t>
            </a:r>
          </a:p>
        </p:txBody>
      </p:sp>
      <p:sp>
        <p:nvSpPr>
          <p:cNvPr id="199722" name="Text Box 42"/>
          <p:cNvSpPr txBox="1">
            <a:spLocks noChangeArrowheads="1"/>
          </p:cNvSpPr>
          <p:nvPr/>
        </p:nvSpPr>
        <p:spPr bwMode="auto">
          <a:xfrm>
            <a:off x="6911975" y="4410075"/>
            <a:ext cx="504825" cy="274638"/>
          </a:xfrm>
          <a:prstGeom prst="rect">
            <a:avLst/>
          </a:prstGeom>
          <a:solidFill>
            <a:srgbClr val="0099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Beth</a:t>
            </a:r>
          </a:p>
        </p:txBody>
      </p:sp>
      <p:sp>
        <p:nvSpPr>
          <p:cNvPr id="199723" name="Text Box 43"/>
          <p:cNvSpPr txBox="1">
            <a:spLocks noChangeArrowheads="1"/>
          </p:cNvSpPr>
          <p:nvPr/>
        </p:nvSpPr>
        <p:spPr bwMode="auto">
          <a:xfrm>
            <a:off x="5040313" y="4481513"/>
            <a:ext cx="647700" cy="274637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Karen</a:t>
            </a:r>
          </a:p>
        </p:txBody>
      </p:sp>
      <p:sp>
        <p:nvSpPr>
          <p:cNvPr id="199724" name="Text Box 44"/>
          <p:cNvSpPr txBox="1">
            <a:spLocks noChangeArrowheads="1"/>
          </p:cNvSpPr>
          <p:nvPr/>
        </p:nvSpPr>
        <p:spPr bwMode="auto">
          <a:xfrm>
            <a:off x="6553200" y="2249488"/>
            <a:ext cx="647700" cy="274637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Tim</a:t>
            </a:r>
          </a:p>
        </p:txBody>
      </p:sp>
      <p:sp>
        <p:nvSpPr>
          <p:cNvPr id="199725" name="Text Box 45"/>
          <p:cNvSpPr txBox="1">
            <a:spLocks noChangeArrowheads="1"/>
          </p:cNvSpPr>
          <p:nvPr/>
        </p:nvSpPr>
        <p:spPr bwMode="auto">
          <a:xfrm>
            <a:off x="4319588" y="2536825"/>
            <a:ext cx="647700" cy="274638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Julia</a:t>
            </a:r>
          </a:p>
        </p:txBody>
      </p:sp>
      <p:pic>
        <p:nvPicPr>
          <p:cNvPr id="46" name="Picture 45" descr="women and mobile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432831" y="6129361"/>
            <a:ext cx="639763" cy="6572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>
                <a:solidFill>
                  <a:schemeClr val="tx1"/>
                </a:solidFill>
              </a:rPr>
              <a:t>Methodology › surveys ›</a:t>
            </a:r>
            <a:r>
              <a:rPr lang="en-US" sz="3200">
                <a:solidFill>
                  <a:schemeClr val="tx1"/>
                </a:solidFill>
              </a:rPr>
              <a:t> </a:t>
            </a:r>
            <a:br>
              <a:rPr lang="en-US" sz="3200">
                <a:solidFill>
                  <a:schemeClr val="tx1"/>
                </a:solidFill>
              </a:rPr>
            </a:br>
            <a:r>
              <a:rPr lang="en-US" sz="4000">
                <a:hlinkClick r:id="rId3" action="ppaction://hlinksldjump"/>
              </a:rPr>
              <a:t>National surveys</a:t>
            </a:r>
            <a:endParaRPr lang="en-US" sz="4000"/>
          </a:p>
        </p:txBody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98488"/>
          </a:xfrm>
        </p:spPr>
        <p:txBody>
          <a:bodyPr/>
          <a:lstStyle/>
          <a:p>
            <a:r>
              <a:rPr lang="en-US" b="1">
                <a:latin typeface="Garamond" pitchFamily="18" charset="0"/>
              </a:rPr>
              <a:t>Social networks</a:t>
            </a:r>
            <a:r>
              <a:rPr lang="en-US">
                <a:latin typeface="Garamond" pitchFamily="18" charset="0"/>
              </a:rPr>
              <a:t> - ABS general social survey</a:t>
            </a:r>
          </a:p>
        </p:txBody>
      </p:sp>
      <p:pic>
        <p:nvPicPr>
          <p:cNvPr id="176132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003800" y="2232025"/>
            <a:ext cx="2692400" cy="3573463"/>
          </a:xfrm>
          <a:prstGeom prst="rect">
            <a:avLst/>
          </a:prstGeom>
          <a:noFill/>
        </p:spPr>
      </p:pic>
      <p:pic>
        <p:nvPicPr>
          <p:cNvPr id="176133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55650" y="2232025"/>
            <a:ext cx="2898775" cy="3527425"/>
          </a:xfrm>
          <a:prstGeom prst="rect">
            <a:avLst/>
          </a:prstGeom>
          <a:noFill/>
        </p:spPr>
      </p:pic>
      <p:sp>
        <p:nvSpPr>
          <p:cNvPr id="176134" name="Rectangle 6"/>
          <p:cNvSpPr>
            <a:spLocks noChangeArrowheads="1"/>
          </p:cNvSpPr>
          <p:nvPr/>
        </p:nvSpPr>
        <p:spPr bwMode="auto">
          <a:xfrm>
            <a:off x="611188" y="5899150"/>
            <a:ext cx="822960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p"/>
            </a:pPr>
            <a:r>
              <a:rPr lang="en-US" sz="2800" b="1">
                <a:cs typeface="Arial" charset="0"/>
              </a:rPr>
              <a:t>Mobile phones</a:t>
            </a:r>
            <a:r>
              <a:rPr lang="en-US" sz="2800">
                <a:cs typeface="Arial" charset="0"/>
              </a:rPr>
              <a:t> - Australian Mobile Phone lifestyle index - 3rd Edition</a:t>
            </a:r>
          </a:p>
        </p:txBody>
      </p:sp>
      <p:pic>
        <p:nvPicPr>
          <p:cNvPr id="7" name="Picture 6" descr="women and mobile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8432831" y="6129361"/>
            <a:ext cx="639763" cy="6572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The thesis: </a:t>
            </a:r>
            <a:br>
              <a:rPr lang="en-AU" dirty="0" smtClean="0"/>
            </a:br>
            <a:r>
              <a:rPr lang="en-AU" dirty="0" smtClean="0"/>
              <a:t>Communicating </a:t>
            </a:r>
            <a:r>
              <a:rPr lang="en-AU" dirty="0"/>
              <a:t>friendships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85990"/>
          </a:xfrm>
        </p:spPr>
        <p:txBody>
          <a:bodyPr/>
          <a:lstStyle/>
          <a:p>
            <a:r>
              <a:rPr lang="en-AU" i="1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Friendworks</a:t>
            </a:r>
            <a:r>
              <a:rPr lang="en-AU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: networks of </a:t>
            </a: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friends</a:t>
            </a:r>
          </a:p>
          <a:p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Across-media communication practices: face-to-face, fixed-telephone, internet, mobile phone</a:t>
            </a:r>
          </a:p>
          <a:p>
            <a:r>
              <a:rPr lang="en-AU" dirty="0" smtClean="0">
                <a:latin typeface="+mj-lt"/>
              </a:rPr>
              <a:t>Context: population mobility</a:t>
            </a: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 </a:t>
            </a: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(sea change town)</a:t>
            </a:r>
            <a:endParaRPr lang="en-AU" dirty="0" smtClean="0">
              <a:solidFill>
                <a:schemeClr val="tx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43108" y="5286388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en-AU" sz="3200" dirty="0"/>
              <a:t>social practices and needs </a:t>
            </a:r>
            <a:br>
              <a:rPr lang="en-AU" sz="3200" dirty="0"/>
            </a:br>
            <a:r>
              <a:rPr lang="en-AU" sz="3200" dirty="0"/>
              <a:t>of adult Australian </a:t>
            </a:r>
            <a:r>
              <a:rPr lang="en-AU" sz="3200" dirty="0" smtClean="0"/>
              <a:t>women </a:t>
            </a:r>
            <a:endParaRPr lang="en-AU" sz="3200" dirty="0"/>
          </a:p>
        </p:txBody>
      </p:sp>
      <p:sp>
        <p:nvSpPr>
          <p:cNvPr id="5" name="Down Arrow 4"/>
          <p:cNvSpPr/>
          <p:nvPr/>
        </p:nvSpPr>
        <p:spPr>
          <a:xfrm>
            <a:off x="3643306" y="4000504"/>
            <a:ext cx="1571636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The case study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257800"/>
          </a:xfrm>
        </p:spPr>
        <p:txBody>
          <a:bodyPr/>
          <a:lstStyle/>
          <a:p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26 women 36-76 years of age</a:t>
            </a:r>
          </a:p>
          <a:p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  <a:hlinkClick r:id="rId2" action="ppaction://hlinksldjump"/>
              </a:rPr>
              <a:t>Ocean Shores</a:t>
            </a: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: an Australian </a:t>
            </a:r>
            <a:b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</a:b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  <a:hlinkClick r:id="rId3" action="ppaction://hlinksldjump"/>
              </a:rPr>
              <a:t>sea change town</a:t>
            </a:r>
            <a:endParaRPr lang="en-AU" dirty="0" smtClean="0">
              <a:solidFill>
                <a:schemeClr val="tx1"/>
              </a:solidFill>
              <a:latin typeface="+mj-lt"/>
              <a:ea typeface="+mn-ea"/>
              <a:cs typeface="+mn-cs"/>
            </a:endParaRPr>
          </a:p>
          <a:p>
            <a:r>
              <a:rPr lang="en-AU" dirty="0" smtClean="0">
                <a:latin typeface="+mj-lt"/>
              </a:rPr>
              <a:t>Snowball sampling</a:t>
            </a:r>
          </a:p>
          <a:p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Mix of qualitative and quantitative research methods: </a:t>
            </a:r>
          </a:p>
          <a:p>
            <a:pPr lvl="1" indent="-360000"/>
            <a:r>
              <a:rPr lang="en-US" dirty="0" smtClean="0">
                <a:latin typeface="+mj-lt"/>
              </a:rPr>
              <a:t>Pre-interview online surveys</a:t>
            </a:r>
          </a:p>
          <a:p>
            <a:pPr lvl="1" indent="-360000"/>
            <a:r>
              <a:rPr lang="en-US" dirty="0" smtClean="0">
                <a:latin typeface="+mj-lt"/>
              </a:rPr>
              <a:t>In-depth interviews</a:t>
            </a:r>
          </a:p>
          <a:p>
            <a:pPr lvl="1" indent="-360000"/>
            <a:r>
              <a:rPr lang="en-US" dirty="0" smtClean="0">
                <a:latin typeface="+mj-lt"/>
                <a:hlinkClick r:id="rId4" action="ppaction://hlinksldjump"/>
              </a:rPr>
              <a:t>mobile phone log</a:t>
            </a:r>
            <a:endParaRPr lang="en-US" dirty="0" smtClean="0">
              <a:latin typeface="+mj-lt"/>
            </a:endParaRPr>
          </a:p>
          <a:p>
            <a:pPr lvl="1" indent="-360000"/>
            <a:r>
              <a:rPr lang="en-US" dirty="0" smtClean="0">
                <a:latin typeface="+mj-lt"/>
                <a:hlinkClick r:id="rId5" action="ppaction://hlinksldjump"/>
              </a:rPr>
              <a:t>network of </a:t>
            </a:r>
            <a:r>
              <a:rPr lang="en-US" dirty="0" smtClean="0">
                <a:latin typeface="+mj-lt"/>
                <a:hlinkClick r:id="rId5" action="ppaction://hlinksldjump"/>
              </a:rPr>
              <a:t>friends</a:t>
            </a:r>
            <a:endParaRPr lang="en-US" dirty="0" smtClean="0">
              <a:latin typeface="+mj-lt"/>
            </a:endParaRPr>
          </a:p>
          <a:p>
            <a:pPr lvl="1" indent="-360000"/>
            <a:r>
              <a:rPr lang="en-US" dirty="0" smtClean="0">
                <a:latin typeface="+mj-lt"/>
                <a:hlinkClick r:id="rId6" action="ppaction://hlinksldjump"/>
              </a:rPr>
              <a:t>communication </a:t>
            </a:r>
            <a:r>
              <a:rPr lang="en-US" dirty="0" smtClean="0">
                <a:latin typeface="+mj-lt"/>
                <a:hlinkClick r:id="rId6" action="ppaction://hlinksldjump"/>
              </a:rPr>
              <a:t>methods</a:t>
            </a:r>
            <a:endParaRPr lang="en-US" dirty="0" smtClean="0">
              <a:latin typeface="+mj-lt"/>
            </a:endParaRPr>
          </a:p>
          <a:p>
            <a:pPr lvl="1" indent="-360000"/>
            <a:r>
              <a:rPr lang="en-US" dirty="0" smtClean="0">
                <a:latin typeface="+mj-lt"/>
              </a:rPr>
              <a:t>Comparative analysis with </a:t>
            </a:r>
            <a:r>
              <a:rPr lang="en-US" dirty="0" smtClean="0">
                <a:latin typeface="+mj-lt"/>
                <a:hlinkClick r:id="rId7" action="ppaction://hlinksldjump"/>
              </a:rPr>
              <a:t>national surveys</a:t>
            </a:r>
            <a:endParaRPr lang="en-US" dirty="0" smtClean="0">
              <a:latin typeface="+mj-lt"/>
            </a:endParaRPr>
          </a:p>
          <a:p>
            <a:endParaRPr lang="en-AU" dirty="0" smtClean="0">
              <a:solidFill>
                <a:schemeClr val="tx1"/>
              </a:solidFill>
              <a:latin typeface="+mj-lt"/>
              <a:ea typeface="+mn-ea"/>
              <a:cs typeface="+mn-cs"/>
            </a:endParaRPr>
          </a:p>
        </p:txBody>
      </p:sp>
      <p:pic>
        <p:nvPicPr>
          <p:cNvPr id="232449" name="Picture 1" descr="C:\Users\Gami\Pictures\2010\Oz 2010 02\Orit's Bday\DSC_0256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4929190" y="142853"/>
            <a:ext cx="4084634" cy="271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The focus of this paper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829195"/>
          </a:xfrm>
        </p:spPr>
        <p:txBody>
          <a:bodyPr/>
          <a:lstStyle/>
          <a:p>
            <a:r>
              <a:rPr lang="en-AU" sz="3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Domestic mobile phone use by adult women</a:t>
            </a:r>
          </a:p>
          <a:p>
            <a:r>
              <a:rPr lang="en-AU" sz="3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Adult women - Under-investigated </a:t>
            </a:r>
            <a:r>
              <a:rPr lang="en-AU" sz="3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/>
            </a:r>
            <a:br>
              <a:rPr lang="en-AU" sz="3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</a:br>
            <a:r>
              <a:rPr lang="en-AU" sz="3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population </a:t>
            </a:r>
            <a:r>
              <a:rPr lang="en-AU" sz="3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segment</a:t>
            </a:r>
          </a:p>
          <a:p>
            <a:r>
              <a:rPr lang="en-AU" sz="3200" dirty="0" smtClean="0">
                <a:latin typeface="+mj-lt"/>
              </a:rPr>
              <a:t>Focus on social and </a:t>
            </a:r>
            <a:br>
              <a:rPr lang="en-AU" sz="3200" dirty="0" smtClean="0">
                <a:latin typeface="+mj-lt"/>
              </a:rPr>
            </a:br>
            <a:r>
              <a:rPr lang="en-AU" sz="3200" dirty="0" smtClean="0">
                <a:latin typeface="+mj-lt"/>
              </a:rPr>
              <a:t>emotional support </a:t>
            </a:r>
            <a:br>
              <a:rPr lang="en-AU" sz="3200" dirty="0" smtClean="0">
                <a:latin typeface="+mj-lt"/>
              </a:rPr>
            </a:br>
            <a:r>
              <a:rPr lang="en-AU" sz="3200" dirty="0" smtClean="0">
                <a:latin typeface="+mj-lt"/>
              </a:rPr>
              <a:t>(intrinsic interactions) </a:t>
            </a:r>
            <a:br>
              <a:rPr lang="en-AU" sz="3200" dirty="0" smtClean="0">
                <a:latin typeface="+mj-lt"/>
              </a:rPr>
            </a:br>
            <a:r>
              <a:rPr lang="en-AU" sz="3200" dirty="0" smtClean="0">
                <a:latin typeface="+mj-lt"/>
              </a:rPr>
              <a:t>via the mobile </a:t>
            </a:r>
            <a:r>
              <a:rPr lang="en-AU" sz="3200" dirty="0" smtClean="0">
                <a:latin typeface="+mj-lt"/>
              </a:rPr>
              <a:t>phone</a:t>
            </a:r>
          </a:p>
          <a:p>
            <a:r>
              <a:rPr lang="en-AU" sz="3200" dirty="0" smtClean="0">
                <a:latin typeface="+mj-lt"/>
              </a:rPr>
              <a:t>Emotional support – </a:t>
            </a:r>
            <a:r>
              <a:rPr lang="en-AU" sz="3200" dirty="0" smtClean="0">
                <a:latin typeface="+mj-lt"/>
              </a:rPr>
              <a:t/>
            </a:r>
            <a:br>
              <a:rPr lang="en-AU" sz="3200" dirty="0" smtClean="0">
                <a:latin typeface="+mj-lt"/>
              </a:rPr>
            </a:br>
            <a:r>
              <a:rPr lang="en-AU" sz="3200" dirty="0" smtClean="0">
                <a:latin typeface="+mj-lt"/>
              </a:rPr>
              <a:t>an overlooked research area over the mobile phone</a:t>
            </a:r>
            <a:endParaRPr lang="en-AU" sz="3200" dirty="0" smtClean="0">
              <a:solidFill>
                <a:schemeClr val="tx1"/>
              </a:solidFill>
              <a:latin typeface="+mj-lt"/>
              <a:ea typeface="+mn-ea"/>
              <a:cs typeface="+mn-cs"/>
            </a:endParaRPr>
          </a:p>
        </p:txBody>
      </p:sp>
      <p:pic>
        <p:nvPicPr>
          <p:cNvPr id="5" name="Picture 4" descr="mobile 4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786314" y="2857496"/>
            <a:ext cx="3802380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17596"/>
          </a:xfrm>
        </p:spPr>
        <p:txBody>
          <a:bodyPr/>
          <a:lstStyle/>
          <a:p>
            <a:r>
              <a:rPr lang="en-AU" dirty="0" smtClean="0"/>
              <a:t>Social support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‘‘</a:t>
            </a:r>
            <a:r>
              <a:rPr lang="en-AU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information leading the subject to believe that he or she is cared for and loved, that he/she is esteemed and valued, and he/she belongs to a network of communication and mutual obligation’’ </a:t>
            </a:r>
            <a:r>
              <a:rPr lang="en-AU" sz="20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(Cobb, 1976, p. 301). </a:t>
            </a:r>
            <a:endParaRPr lang="en-AU" dirty="0" smtClean="0">
              <a:solidFill>
                <a:schemeClr val="tx1"/>
              </a:solidFill>
              <a:latin typeface="+mj-lt"/>
              <a:ea typeface="+mn-ea"/>
              <a:cs typeface="+mn-cs"/>
            </a:endParaRPr>
          </a:p>
          <a:p>
            <a:endParaRPr lang="en-AU" dirty="0" smtClean="0">
              <a:latin typeface="+mj-lt"/>
            </a:endParaRPr>
          </a:p>
          <a:p>
            <a:r>
              <a:rPr lang="en-AU" dirty="0" smtClean="0">
                <a:latin typeface="+mj-lt"/>
              </a:rPr>
              <a:t>Social support:</a:t>
            </a:r>
          </a:p>
          <a:p>
            <a:pPr lvl="1"/>
            <a:r>
              <a:rPr lang="en-AU" dirty="0">
                <a:latin typeface="+mj-lt"/>
              </a:rPr>
              <a:t>I</a:t>
            </a:r>
            <a:r>
              <a:rPr lang="en-AU" dirty="0" smtClean="0">
                <a:latin typeface="+mj-lt"/>
              </a:rPr>
              <a:t>nstrumental support</a:t>
            </a:r>
          </a:p>
          <a:p>
            <a:pPr lvl="1"/>
            <a:r>
              <a:rPr lang="en-AU" dirty="0" smtClean="0">
                <a:latin typeface="+mj-lt"/>
              </a:rPr>
              <a:t>Information</a:t>
            </a:r>
          </a:p>
          <a:p>
            <a:pPr lvl="1"/>
            <a:r>
              <a:rPr lang="en-AU" dirty="0" smtClean="0">
                <a:latin typeface="+mj-lt"/>
              </a:rPr>
              <a:t>Social companionship</a:t>
            </a:r>
          </a:p>
          <a:p>
            <a:pPr lvl="1"/>
            <a:r>
              <a:rPr lang="en-AU" dirty="0" smtClean="0">
                <a:latin typeface="+mj-lt"/>
              </a:rPr>
              <a:t>Emotional support</a:t>
            </a:r>
            <a:endParaRPr lang="en-AU" dirty="0">
              <a:latin typeface="+mj-lt"/>
            </a:endParaRPr>
          </a:p>
          <a:p>
            <a:endParaRPr lang="en-AU" dirty="0">
              <a:latin typeface="+mj-lt"/>
            </a:endParaRPr>
          </a:p>
        </p:txBody>
      </p:sp>
      <p:pic>
        <p:nvPicPr>
          <p:cNvPr id="222210" name="Picture 2" descr="C:\Users\Gami\Documents\PhD\Mobile Images &amp; Clips\elder women friends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43438" y="3429000"/>
            <a:ext cx="4318008" cy="3238506"/>
          </a:xfrm>
          <a:prstGeom prst="rect">
            <a:avLst/>
          </a:prstGeom>
          <a:noFill/>
        </p:spPr>
      </p:pic>
      <p:sp>
        <p:nvSpPr>
          <p:cNvPr id="5" name="Oval 4"/>
          <p:cNvSpPr/>
          <p:nvPr/>
        </p:nvSpPr>
        <p:spPr>
          <a:xfrm>
            <a:off x="785786" y="5643578"/>
            <a:ext cx="3357586" cy="7143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5" name="Picture 1" descr="C:\Users\Gami\Documents\PhD\Mobile Images &amp; Clips\Emotional support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000496" y="0"/>
            <a:ext cx="5143504" cy="207493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Emotional </a:t>
            </a:r>
            <a:br>
              <a:rPr lang="en-AU" dirty="0" smtClean="0"/>
            </a:br>
            <a:r>
              <a:rPr lang="en-AU" dirty="0" smtClean="0"/>
              <a:t>support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2428868"/>
            <a:ext cx="8229600" cy="4071966"/>
          </a:xfrm>
        </p:spPr>
        <p:txBody>
          <a:bodyPr/>
          <a:lstStyle/>
          <a:p>
            <a:r>
              <a:rPr lang="en-AU" dirty="0" smtClean="0">
                <a:latin typeface="+mj-lt"/>
              </a:rPr>
              <a:t>Comfort</a:t>
            </a:r>
            <a:r>
              <a:rPr lang="en-AU" dirty="0">
                <a:latin typeface="+mj-lt"/>
              </a:rPr>
              <a:t>, reassurance </a:t>
            </a:r>
            <a:r>
              <a:rPr lang="en-AU" dirty="0" smtClean="0">
                <a:latin typeface="+mj-lt"/>
              </a:rPr>
              <a:t>situations: talk </a:t>
            </a:r>
            <a:r>
              <a:rPr lang="en-AU" dirty="0">
                <a:latin typeface="+mj-lt"/>
              </a:rPr>
              <a:t>to someone, </a:t>
            </a:r>
            <a:r>
              <a:rPr lang="en-AU" dirty="0" smtClean="0">
                <a:latin typeface="+mj-lt"/>
              </a:rPr>
              <a:t>confess</a:t>
            </a:r>
            <a:r>
              <a:rPr lang="en-AU" dirty="0">
                <a:latin typeface="+mj-lt"/>
              </a:rPr>
              <a:t>, </a:t>
            </a:r>
            <a:r>
              <a:rPr lang="en-AU" dirty="0" smtClean="0">
                <a:latin typeface="+mj-lt"/>
              </a:rPr>
              <a:t>reinforce </a:t>
            </a:r>
            <a:r>
              <a:rPr lang="en-AU" dirty="0">
                <a:latin typeface="+mj-lt"/>
              </a:rPr>
              <a:t>self confidence, </a:t>
            </a:r>
            <a:r>
              <a:rPr lang="en-AU" dirty="0" smtClean="0">
                <a:latin typeface="+mj-lt"/>
              </a:rPr>
              <a:t>work </a:t>
            </a:r>
            <a:r>
              <a:rPr lang="en-AU" dirty="0">
                <a:latin typeface="+mj-lt"/>
              </a:rPr>
              <a:t>through personal </a:t>
            </a:r>
            <a:r>
              <a:rPr lang="en-AU" dirty="0" smtClean="0">
                <a:latin typeface="+mj-lt"/>
              </a:rPr>
              <a:t>feelings </a:t>
            </a:r>
            <a:endParaRPr lang="en-AU" dirty="0">
              <a:latin typeface="+mj-lt"/>
            </a:endParaRPr>
          </a:p>
          <a:p>
            <a:r>
              <a:rPr lang="en-AU" dirty="0" smtClean="0">
                <a:latin typeface="+mj-lt"/>
              </a:rPr>
              <a:t>Associated </a:t>
            </a:r>
            <a:r>
              <a:rPr lang="en-AU" dirty="0">
                <a:latin typeface="+mj-lt"/>
              </a:rPr>
              <a:t>with intimacy, trust, openness and close relationships</a:t>
            </a:r>
          </a:p>
          <a:p>
            <a:r>
              <a:rPr lang="en-AU" dirty="0" smtClean="0">
                <a:latin typeface="+mj-lt"/>
              </a:rPr>
              <a:t>Beneficial </a:t>
            </a:r>
            <a:r>
              <a:rPr lang="en-AU" dirty="0">
                <a:latin typeface="+mj-lt"/>
              </a:rPr>
              <a:t>to individuals: </a:t>
            </a:r>
            <a:r>
              <a:rPr lang="en-AU" dirty="0" smtClean="0">
                <a:latin typeface="+mj-lt"/>
              </a:rPr>
              <a:t>emotional </a:t>
            </a:r>
            <a:r>
              <a:rPr lang="en-AU" dirty="0">
                <a:latin typeface="+mj-lt"/>
              </a:rPr>
              <a:t>strength, physical well-being, good health, lower stress, longevity and quality of </a:t>
            </a:r>
            <a:r>
              <a:rPr lang="en-AU" dirty="0" smtClean="0">
                <a:latin typeface="+mj-lt"/>
              </a:rPr>
              <a:t>life</a:t>
            </a:r>
          </a:p>
          <a:p>
            <a:r>
              <a:rPr lang="en-AU" dirty="0" smtClean="0">
                <a:latin typeface="+mj-lt"/>
              </a:rPr>
              <a:t>Beneficial to society: affective labour, social capital</a:t>
            </a:r>
            <a:endParaRPr lang="en-AU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161" name="Picture 1" descr="C:\Users\Gami\Documents\PhD\Mobile Images &amp; Clips\woman_phone 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803919" y="3032969"/>
            <a:ext cx="3125799" cy="382503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The role of the telephone in </a:t>
            </a:r>
            <a:r>
              <a:rPr lang="en-US" sz="4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4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en-US" sz="4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facilitating </a:t>
            </a:r>
            <a:r>
              <a:rPr lang="en-US" sz="4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emotional support </a:t>
            </a:r>
            <a:endParaRPr lang="en-AU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186634" cy="4530725"/>
          </a:xfrm>
        </p:spPr>
        <p:txBody>
          <a:bodyPr/>
          <a:lstStyle/>
          <a:p>
            <a:r>
              <a:rPr lang="en-AU" dirty="0" smtClean="0">
                <a:latin typeface="+mj-lt"/>
              </a:rPr>
              <a:t>U</a:t>
            </a: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ntimed </a:t>
            </a:r>
            <a:r>
              <a:rPr lang="en-AU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local calls </a:t>
            </a: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- particularly </a:t>
            </a:r>
            <a:r>
              <a:rPr lang="en-AU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important to women’s </a:t>
            </a: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well-being (</a:t>
            </a:r>
            <a:r>
              <a:rPr lang="en-AU" dirty="0" smtClean="0">
                <a:latin typeface="+mj-lt"/>
              </a:rPr>
              <a:t>Moyal, </a:t>
            </a:r>
            <a:r>
              <a:rPr lang="en-AU" dirty="0" smtClean="0">
                <a:latin typeface="+mj-lt"/>
              </a:rPr>
              <a:t>1989;Rakow, 1992) </a:t>
            </a:r>
            <a:endParaRPr lang="en-AU" i="1" dirty="0" smtClean="0">
              <a:latin typeface="+mj-lt"/>
            </a:endParaRPr>
          </a:p>
          <a:p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The fixed-telephone </a:t>
            </a: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- used </a:t>
            </a:r>
            <a:r>
              <a:rPr lang="en-AU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more extensively to facilitate </a:t>
            </a:r>
            <a:r>
              <a:rPr lang="en-AU" dirty="0">
                <a:latin typeface="+mj-lt"/>
              </a:rPr>
              <a:t>emotional support rather </a:t>
            </a: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than instrumental </a:t>
            </a: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aid</a:t>
            </a:r>
            <a:endParaRPr lang="en-AU" dirty="0" smtClean="0">
              <a:solidFill>
                <a:schemeClr val="tx1"/>
              </a:solidFill>
              <a:latin typeface="+mj-lt"/>
              <a:ea typeface="+mn-ea"/>
              <a:cs typeface="+mn-cs"/>
            </a:endParaRPr>
          </a:p>
          <a:p>
            <a:r>
              <a:rPr lang="en-AU" dirty="0" smtClean="0">
                <a:latin typeface="+mj-lt"/>
              </a:rPr>
              <a:t>Today, </a:t>
            </a: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local fixed-telephone calls </a:t>
            </a:r>
            <a:b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</a:b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in </a:t>
            </a:r>
            <a:r>
              <a:rPr lang="en-AU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Australia </a:t>
            </a: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are </a:t>
            </a:r>
            <a:r>
              <a:rPr lang="en-AU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charged on an </a:t>
            </a: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/>
            </a:r>
            <a:b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</a:br>
            <a:r>
              <a:rPr lang="en-AU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untimed </a:t>
            </a:r>
            <a:r>
              <a:rPr lang="en-AU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basis.</a:t>
            </a:r>
            <a:endParaRPr lang="en-AU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</a:t>
            </a:r>
            <a:r>
              <a:rPr lang="en-AU" dirty="0" smtClean="0"/>
              <a:t>motional support </a:t>
            </a:r>
            <a:br>
              <a:rPr lang="en-AU" dirty="0" smtClean="0"/>
            </a:br>
            <a:r>
              <a:rPr lang="en-AU" dirty="0" smtClean="0"/>
              <a:t>over the mobile phone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472" y="2500307"/>
            <a:ext cx="8401080" cy="4000528"/>
          </a:xfrm>
          <a:noFill/>
        </p:spPr>
        <p:txBody>
          <a:bodyPr/>
          <a:lstStyle/>
          <a:p>
            <a:r>
              <a:rPr lang="en-AU" dirty="0" smtClean="0">
                <a:latin typeface="+mj-lt"/>
              </a:rPr>
              <a:t>Anxious </a:t>
            </a:r>
            <a:r>
              <a:rPr lang="en-AU" dirty="0" smtClean="0">
                <a:latin typeface="+mj-lt"/>
              </a:rPr>
              <a:t>and lonely </a:t>
            </a:r>
            <a:r>
              <a:rPr lang="en-AU" dirty="0" smtClean="0">
                <a:latin typeface="+mj-lt"/>
              </a:rPr>
              <a:t>users mobile phone users</a:t>
            </a:r>
          </a:p>
          <a:p>
            <a:pPr lvl="1"/>
            <a:r>
              <a:rPr lang="en-AU" dirty="0" smtClean="0">
                <a:latin typeface="+mj-lt"/>
              </a:rPr>
              <a:t>lonely users preferred voice </a:t>
            </a:r>
            <a:r>
              <a:rPr lang="en-AU" dirty="0" smtClean="0">
                <a:latin typeface="+mj-lt"/>
              </a:rPr>
              <a:t>calls, </a:t>
            </a:r>
            <a:r>
              <a:rPr lang="en-AU" dirty="0" smtClean="0">
                <a:latin typeface="+mj-lt"/>
              </a:rPr>
              <a:t>anxious users preferred text</a:t>
            </a:r>
          </a:p>
          <a:p>
            <a:pPr lvl="1"/>
            <a:r>
              <a:rPr lang="en-AU" dirty="0" smtClean="0">
                <a:latin typeface="+mj-lt"/>
              </a:rPr>
              <a:t>“</a:t>
            </a:r>
            <a:r>
              <a:rPr lang="en-AU" dirty="0" smtClean="0">
                <a:latin typeface="+mj-lt"/>
              </a:rPr>
              <a:t>texting has intrinsic appeal to anxious cell phone users, but is </a:t>
            </a:r>
            <a:r>
              <a:rPr lang="en-AU" dirty="0" err="1" smtClean="0">
                <a:latin typeface="+mj-lt"/>
              </a:rPr>
              <a:t>dispreferred</a:t>
            </a:r>
            <a:r>
              <a:rPr lang="en-AU" dirty="0" smtClean="0">
                <a:latin typeface="+mj-lt"/>
              </a:rPr>
              <a:t> by lonely users, except for instrumental purposes</a:t>
            </a:r>
            <a:r>
              <a:rPr lang="en-AU" dirty="0" smtClean="0">
                <a:latin typeface="+mj-lt"/>
              </a:rPr>
              <a:t>” (Reid </a:t>
            </a:r>
            <a:r>
              <a:rPr lang="en-AU" dirty="0" smtClean="0">
                <a:latin typeface="+mj-lt"/>
              </a:rPr>
              <a:t>and Reid, </a:t>
            </a:r>
            <a:r>
              <a:rPr lang="en-AU" dirty="0" smtClean="0">
                <a:latin typeface="+mj-lt"/>
              </a:rPr>
              <a:t>2007, p</a:t>
            </a:r>
            <a:r>
              <a:rPr lang="en-AU" dirty="0" smtClean="0">
                <a:latin typeface="+mj-lt"/>
              </a:rPr>
              <a:t>. 433</a:t>
            </a:r>
            <a:r>
              <a:rPr lang="en-AU" dirty="0" smtClean="0">
                <a:latin typeface="+mj-lt"/>
              </a:rPr>
              <a:t>)</a:t>
            </a:r>
          </a:p>
          <a:p>
            <a:r>
              <a:rPr lang="en-AU" dirty="0" smtClean="0">
                <a:latin typeface="+mj-lt"/>
              </a:rPr>
              <a:t>Phatic communication/Hyper-coordination – requires attention but not considered emotional support by participants – not analysed in this paper</a:t>
            </a:r>
            <a:endParaRPr lang="en-AU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500702"/>
            <a:ext cx="9144000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/>
              <a:t>M</a:t>
            </a:r>
            <a:r>
              <a:rPr lang="en-AU" b="1" dirty="0" smtClean="0"/>
              <a:t>uch of mobile </a:t>
            </a:r>
            <a:r>
              <a:rPr lang="en-AU" b="1" dirty="0" smtClean="0"/>
              <a:t> </a:t>
            </a:r>
            <a:r>
              <a:rPr lang="en-AU" b="1" dirty="0" smtClean="0"/>
              <a:t>phone research – social support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6072206"/>
            <a:ext cx="9144000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/>
              <a:t>F</a:t>
            </a:r>
            <a:r>
              <a:rPr lang="en-AU" b="1" dirty="0" smtClean="0"/>
              <a:t>ew </a:t>
            </a:r>
            <a:r>
              <a:rPr lang="en-AU" b="1" dirty="0" smtClean="0"/>
              <a:t>studies </a:t>
            </a:r>
            <a:r>
              <a:rPr lang="en-AU" b="1" dirty="0" smtClean="0"/>
              <a:t>on emotional support (excluding phatic communication/hyper-coordination)</a:t>
            </a:r>
            <a:endParaRPr lang="en-AU" b="1" dirty="0" smtClean="0"/>
          </a:p>
        </p:txBody>
      </p:sp>
      <p:pic>
        <p:nvPicPr>
          <p:cNvPr id="7" name="Picture 6" descr="texting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546756" y="214290"/>
            <a:ext cx="3454400" cy="2301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3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6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8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9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2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uiExpand="1" build="p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Women's History Month presentation">
  <a:themeElements>
    <a:clrScheme name="1_Women's History Month presentation 7">
      <a:dk1>
        <a:srgbClr val="000066"/>
      </a:dk1>
      <a:lt1>
        <a:srgbClr val="FFFFFF"/>
      </a:lt1>
      <a:dk2>
        <a:srgbClr val="3333FF"/>
      </a:dk2>
      <a:lt2>
        <a:srgbClr val="3399FF"/>
      </a:lt2>
      <a:accent1>
        <a:srgbClr val="66CCFF"/>
      </a:accent1>
      <a:accent2>
        <a:srgbClr val="FF0066"/>
      </a:accent2>
      <a:accent3>
        <a:srgbClr val="FFFFFF"/>
      </a:accent3>
      <a:accent4>
        <a:srgbClr val="000056"/>
      </a:accent4>
      <a:accent5>
        <a:srgbClr val="B8E2FF"/>
      </a:accent5>
      <a:accent6>
        <a:srgbClr val="E7005C"/>
      </a:accent6>
      <a:hlink>
        <a:srgbClr val="4708C4"/>
      </a:hlink>
      <a:folHlink>
        <a:srgbClr val="9999FF"/>
      </a:folHlink>
    </a:clrScheme>
    <a:fontScheme name="1_Women's History Month presentation">
      <a:majorFont>
        <a:latin typeface="Gill Sans MT"/>
        <a:ea typeface=""/>
        <a:cs typeface="Arial"/>
      </a:majorFont>
      <a:minorFont>
        <a:latin typeface="Gill Sans MT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Women's History Month presentation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Women's History Month presentation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omen's History Month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omen's History Month presentation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Women's History Month presentation 5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CB7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D6A6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omen's History Month presentation 6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28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CD81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omen's History Month presentation 7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0066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005C"/>
        </a:accent6>
        <a:hlink>
          <a:srgbClr val="4708C4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omen's History Month presentation 8">
        <a:dk1>
          <a:srgbClr val="000000"/>
        </a:dk1>
        <a:lt1>
          <a:srgbClr val="FFFFFF"/>
        </a:lt1>
        <a:dk2>
          <a:srgbClr val="999900"/>
        </a:dk2>
        <a:lt2>
          <a:srgbClr val="CC6600"/>
        </a:lt2>
        <a:accent1>
          <a:srgbClr val="FF33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FFAD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omen's History Month presentation 9">
        <a:dk1>
          <a:srgbClr val="000000"/>
        </a:dk1>
        <a:lt1>
          <a:srgbClr val="FFFFFF"/>
        </a:lt1>
        <a:dk2>
          <a:srgbClr val="999900"/>
        </a:dk2>
        <a:lt2>
          <a:srgbClr val="CC6600"/>
        </a:lt2>
        <a:accent1>
          <a:srgbClr val="FF3300"/>
        </a:accent1>
        <a:accent2>
          <a:srgbClr val="F89402"/>
        </a:accent2>
        <a:accent3>
          <a:srgbClr val="FFFFFF"/>
        </a:accent3>
        <a:accent4>
          <a:srgbClr val="000000"/>
        </a:accent4>
        <a:accent5>
          <a:srgbClr val="FFADAA"/>
        </a:accent5>
        <a:accent6>
          <a:srgbClr val="E18602"/>
        </a:accent6>
        <a:hlink>
          <a:srgbClr val="FC7608"/>
        </a:hlink>
        <a:folHlink>
          <a:srgbClr val="D06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evel">
  <a:themeElements>
    <a:clrScheme name="Level 10">
      <a:dk1>
        <a:srgbClr val="000000"/>
      </a:dk1>
      <a:lt1>
        <a:srgbClr val="FFFFFF"/>
      </a:lt1>
      <a:dk2>
        <a:srgbClr val="999900"/>
      </a:dk2>
      <a:lt2>
        <a:srgbClr val="CC6600"/>
      </a:lt2>
      <a:accent1>
        <a:srgbClr val="FF3300"/>
      </a:accent1>
      <a:accent2>
        <a:srgbClr val="F89402"/>
      </a:accent2>
      <a:accent3>
        <a:srgbClr val="FFFFFF"/>
      </a:accent3>
      <a:accent4>
        <a:srgbClr val="000000"/>
      </a:accent4>
      <a:accent5>
        <a:srgbClr val="FFADAA"/>
      </a:accent5>
      <a:accent6>
        <a:srgbClr val="E18602"/>
      </a:accent6>
      <a:hlink>
        <a:srgbClr val="FC7608"/>
      </a:hlink>
      <a:folHlink>
        <a:srgbClr val="D06800"/>
      </a:folHlink>
    </a:clrScheme>
    <a:fontScheme name="Level">
      <a:majorFont>
        <a:latin typeface="Garamond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999900"/>
        </a:dk2>
        <a:lt2>
          <a:srgbClr val="CC6600"/>
        </a:lt2>
        <a:accent1>
          <a:srgbClr val="FF33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FFAD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10">
        <a:dk1>
          <a:srgbClr val="000000"/>
        </a:dk1>
        <a:lt1>
          <a:srgbClr val="FFFFFF"/>
        </a:lt1>
        <a:dk2>
          <a:srgbClr val="999900"/>
        </a:dk2>
        <a:lt2>
          <a:srgbClr val="CC6600"/>
        </a:lt2>
        <a:accent1>
          <a:srgbClr val="FF3300"/>
        </a:accent1>
        <a:accent2>
          <a:srgbClr val="F89402"/>
        </a:accent2>
        <a:accent3>
          <a:srgbClr val="FFFFFF"/>
        </a:accent3>
        <a:accent4>
          <a:srgbClr val="000000"/>
        </a:accent4>
        <a:accent5>
          <a:srgbClr val="FFADAA"/>
        </a:accent5>
        <a:accent6>
          <a:srgbClr val="E18602"/>
        </a:accent6>
        <a:hlink>
          <a:srgbClr val="FC7608"/>
        </a:hlink>
        <a:folHlink>
          <a:srgbClr val="D06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Women's History Month presentation</Template>
  <TotalTime>3388</TotalTime>
  <Words>983</Words>
  <Application>Microsoft Office PowerPoint</Application>
  <PresentationFormat>On-screen Show (4:3)</PresentationFormat>
  <Paragraphs>183</Paragraphs>
  <Slides>28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1_Women's History Month presentation</vt:lpstr>
      <vt:lpstr>Level</vt:lpstr>
      <vt:lpstr>Worksheet</vt:lpstr>
      <vt:lpstr>Out of touch?  On the lack of emotional support over the mobile phone</vt:lpstr>
      <vt:lpstr>Outline</vt:lpstr>
      <vt:lpstr>The thesis:  Communicating friendships</vt:lpstr>
      <vt:lpstr>The case study</vt:lpstr>
      <vt:lpstr>The focus of this paper</vt:lpstr>
      <vt:lpstr>Social support</vt:lpstr>
      <vt:lpstr>Emotional  support</vt:lpstr>
      <vt:lpstr>The role of the telephone in  facilitating emotional support </vt:lpstr>
      <vt:lpstr>Emotional support  over the mobile phone</vt:lpstr>
      <vt:lpstr>Findings: mobile phone use</vt:lpstr>
      <vt:lpstr>Findings: social support over the  mobile phone by significance</vt:lpstr>
      <vt:lpstr>Findings: reasons for using the  mobile phone for emotional support</vt:lpstr>
      <vt:lpstr>Findings: reasons for lack of  emotional support via the mobile phone</vt:lpstr>
      <vt:lpstr>Findings: Cost</vt:lpstr>
      <vt:lpstr>Discussion</vt:lpstr>
      <vt:lpstr>women and the telephone study (Moyal, 1989)</vt:lpstr>
      <vt:lpstr>Conclusions</vt:lpstr>
      <vt:lpstr>Conclusions – Cont.</vt:lpstr>
      <vt:lpstr>Conclusions – Cont.</vt:lpstr>
      <vt:lpstr>Further research on emotional support</vt:lpstr>
      <vt:lpstr>Thank You</vt:lpstr>
      <vt:lpstr>Methodology › case study ›  Ocean Shores</vt:lpstr>
      <vt:lpstr>Methodology › case study ›  Sea change</vt:lpstr>
      <vt:lpstr>Social network types relations</vt:lpstr>
      <vt:lpstr>Methodology › case study ›  Mobile phone log</vt:lpstr>
      <vt:lpstr>Methodology › case study ›  Network of friends</vt:lpstr>
      <vt:lpstr>Methodology › case study ›  Network diagram sheet</vt:lpstr>
      <vt:lpstr>Methodology › surveys ›  National surveys</vt:lpstr>
    </vt:vector>
  </TitlesOfParts>
  <Company>QUT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Friendworks; Communication perspective on social networks</dc:title>
  <dc:subject>ANZCA Conference</dc:subject>
  <dc:creator>Orit Ben Harush</dc:creator>
  <cp:lastModifiedBy>Gami</cp:lastModifiedBy>
  <cp:revision>122</cp:revision>
  <dcterms:created xsi:type="dcterms:W3CDTF">2007-05-10T02:20:32Z</dcterms:created>
  <dcterms:modified xsi:type="dcterms:W3CDTF">2010-06-07T01:41:21Z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TC101077641033</vt:lpwstr>
  </property>
</Properties>
</file>